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089"/>
    <p:restoredTop sz="68450"/>
  </p:normalViewPr>
  <p:slideViewPr>
    <p:cSldViewPr snapToGrid="0" snapToObjects="1">
      <p:cViewPr varScale="1">
        <p:scale>
          <a:sx n="85" d="100"/>
          <a:sy n="85" d="100"/>
        </p:scale>
        <p:origin x="824"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CC7396E-2BAC-46E0-A072-55F8F3A9176D}" type="doc">
      <dgm:prSet loTypeId="urn:microsoft.com/office/officeart/2005/8/layout/default" loCatId="list" qsTypeId="urn:microsoft.com/office/officeart/2005/8/quickstyle/simple1" qsCatId="simple" csTypeId="urn:microsoft.com/office/officeart/2005/8/colors/colorful5" csCatId="colorful"/>
      <dgm:spPr/>
      <dgm:t>
        <a:bodyPr/>
        <a:lstStyle/>
        <a:p>
          <a:endParaRPr lang="en-US"/>
        </a:p>
      </dgm:t>
    </dgm:pt>
    <dgm:pt modelId="{7F190D4A-56F6-4B82-9CF4-C0A6652A11E5}">
      <dgm:prSet/>
      <dgm:spPr/>
      <dgm:t>
        <a:bodyPr/>
        <a:lstStyle/>
        <a:p>
          <a:r>
            <a:rPr lang="en-US"/>
            <a:t>Financial benefits : Government, Retailers and Consumers</a:t>
          </a:r>
        </a:p>
      </dgm:t>
    </dgm:pt>
    <dgm:pt modelId="{EC149755-4A49-4995-BC93-9F9F9E750FC7}" type="parTrans" cxnId="{CA7C00A9-8592-479D-9822-8CA7CD9E5F9E}">
      <dgm:prSet/>
      <dgm:spPr/>
      <dgm:t>
        <a:bodyPr/>
        <a:lstStyle/>
        <a:p>
          <a:endParaRPr lang="en-US"/>
        </a:p>
      </dgm:t>
    </dgm:pt>
    <dgm:pt modelId="{FEF16D7C-B18D-40DF-8804-9D7451E903B8}" type="sibTrans" cxnId="{CA7C00A9-8592-479D-9822-8CA7CD9E5F9E}">
      <dgm:prSet/>
      <dgm:spPr/>
      <dgm:t>
        <a:bodyPr/>
        <a:lstStyle/>
        <a:p>
          <a:endParaRPr lang="en-US"/>
        </a:p>
      </dgm:t>
    </dgm:pt>
    <dgm:pt modelId="{02F65C39-C95F-453A-97F0-F3ABD82C0AAF}">
      <dgm:prSet/>
      <dgm:spPr/>
      <dgm:t>
        <a:bodyPr/>
        <a:lstStyle/>
        <a:p>
          <a:r>
            <a:rPr lang="en-US"/>
            <a:t>Food Security : Ensuring all people have access to food</a:t>
          </a:r>
        </a:p>
      </dgm:t>
    </dgm:pt>
    <dgm:pt modelId="{83067D81-E5A0-43F9-87AF-E8DFAB81829F}" type="parTrans" cxnId="{401D7C4A-7583-472D-A64F-53E3CB588C99}">
      <dgm:prSet/>
      <dgm:spPr/>
      <dgm:t>
        <a:bodyPr/>
        <a:lstStyle/>
        <a:p>
          <a:endParaRPr lang="en-US"/>
        </a:p>
      </dgm:t>
    </dgm:pt>
    <dgm:pt modelId="{4B618250-E180-42A2-B2AD-EC0170C51C38}" type="sibTrans" cxnId="{401D7C4A-7583-472D-A64F-53E3CB588C99}">
      <dgm:prSet/>
      <dgm:spPr/>
      <dgm:t>
        <a:bodyPr/>
        <a:lstStyle/>
        <a:p>
          <a:endParaRPr lang="en-US"/>
        </a:p>
      </dgm:t>
    </dgm:pt>
    <dgm:pt modelId="{8DD3858F-6053-4AFA-8DBD-782D0D69A43C}">
      <dgm:prSet/>
      <dgm:spPr/>
      <dgm:t>
        <a:bodyPr/>
        <a:lstStyle/>
        <a:p>
          <a:r>
            <a:rPr lang="en-US"/>
            <a:t>Environmental Benefits</a:t>
          </a:r>
        </a:p>
      </dgm:t>
    </dgm:pt>
    <dgm:pt modelId="{1E70EC5C-E543-4E68-A2FA-2B3D92314580}" type="parTrans" cxnId="{BF123D2A-C749-4ACE-BCCB-FB15187ABA8C}">
      <dgm:prSet/>
      <dgm:spPr/>
      <dgm:t>
        <a:bodyPr/>
        <a:lstStyle/>
        <a:p>
          <a:endParaRPr lang="en-US"/>
        </a:p>
      </dgm:t>
    </dgm:pt>
    <dgm:pt modelId="{9E68D31A-3A38-4C5B-9030-E636F9CDA451}" type="sibTrans" cxnId="{BF123D2A-C749-4ACE-BCCB-FB15187ABA8C}">
      <dgm:prSet/>
      <dgm:spPr/>
      <dgm:t>
        <a:bodyPr/>
        <a:lstStyle/>
        <a:p>
          <a:endParaRPr lang="en-US"/>
        </a:p>
      </dgm:t>
    </dgm:pt>
    <dgm:pt modelId="{85C33D78-64FE-4404-93C7-2A7881933EF1}">
      <dgm:prSet/>
      <dgm:spPr/>
      <dgm:t>
        <a:bodyPr/>
        <a:lstStyle/>
        <a:p>
          <a:r>
            <a:rPr lang="en-US"/>
            <a:t>Stores have a lot of items but we target perishable food items as they are a major source of concern.</a:t>
          </a:r>
        </a:p>
      </dgm:t>
    </dgm:pt>
    <dgm:pt modelId="{7F9BEDE1-AA59-42E1-8783-102A79F86DF8}" type="parTrans" cxnId="{00A5F314-3723-498D-994C-7276DDB5B118}">
      <dgm:prSet/>
      <dgm:spPr/>
      <dgm:t>
        <a:bodyPr/>
        <a:lstStyle/>
        <a:p>
          <a:endParaRPr lang="en-US"/>
        </a:p>
      </dgm:t>
    </dgm:pt>
    <dgm:pt modelId="{581B6833-22C2-4203-A317-BF643568A1BA}" type="sibTrans" cxnId="{00A5F314-3723-498D-994C-7276DDB5B118}">
      <dgm:prSet/>
      <dgm:spPr/>
      <dgm:t>
        <a:bodyPr/>
        <a:lstStyle/>
        <a:p>
          <a:endParaRPr lang="en-US"/>
        </a:p>
      </dgm:t>
    </dgm:pt>
    <dgm:pt modelId="{32BC26D6-E4AB-45CB-B533-7AC5F14DF15D}">
      <dgm:prSet/>
      <dgm:spPr/>
      <dgm:t>
        <a:bodyPr/>
        <a:lstStyle/>
        <a:p>
          <a:r>
            <a:rPr lang="en-US"/>
            <a:t>Currently a lot of stores do inventory management manually making them hard which is hard to manage and scale.</a:t>
          </a:r>
        </a:p>
      </dgm:t>
    </dgm:pt>
    <dgm:pt modelId="{174ED10E-1FBA-48AB-981A-24C4952469C6}" type="parTrans" cxnId="{75D43296-5D8E-42EC-B7F0-5D8A35CC5F49}">
      <dgm:prSet/>
      <dgm:spPr/>
      <dgm:t>
        <a:bodyPr/>
        <a:lstStyle/>
        <a:p>
          <a:endParaRPr lang="en-US"/>
        </a:p>
      </dgm:t>
    </dgm:pt>
    <dgm:pt modelId="{82BADFA1-942A-436C-A08D-1BCB86AA8D1D}" type="sibTrans" cxnId="{75D43296-5D8E-42EC-B7F0-5D8A35CC5F49}">
      <dgm:prSet/>
      <dgm:spPr/>
      <dgm:t>
        <a:bodyPr/>
        <a:lstStyle/>
        <a:p>
          <a:endParaRPr lang="en-US"/>
        </a:p>
      </dgm:t>
    </dgm:pt>
    <dgm:pt modelId="{21EEA8AF-60F5-6E4C-B734-30F1BF8D419F}" type="pres">
      <dgm:prSet presAssocID="{7CC7396E-2BAC-46E0-A072-55F8F3A9176D}" presName="diagram" presStyleCnt="0">
        <dgm:presLayoutVars>
          <dgm:dir/>
          <dgm:resizeHandles val="exact"/>
        </dgm:presLayoutVars>
      </dgm:prSet>
      <dgm:spPr/>
    </dgm:pt>
    <dgm:pt modelId="{BE777382-CBCD-594D-B292-5317AA5DC6C0}" type="pres">
      <dgm:prSet presAssocID="{7F190D4A-56F6-4B82-9CF4-C0A6652A11E5}" presName="node" presStyleLbl="node1" presStyleIdx="0" presStyleCnt="5">
        <dgm:presLayoutVars>
          <dgm:bulletEnabled val="1"/>
        </dgm:presLayoutVars>
      </dgm:prSet>
      <dgm:spPr/>
    </dgm:pt>
    <dgm:pt modelId="{894D975D-CE4E-7841-9DB6-F5B8E8362BA5}" type="pres">
      <dgm:prSet presAssocID="{FEF16D7C-B18D-40DF-8804-9D7451E903B8}" presName="sibTrans" presStyleCnt="0"/>
      <dgm:spPr/>
    </dgm:pt>
    <dgm:pt modelId="{66B66DC7-B3AF-364E-907A-ED2CDB4A303E}" type="pres">
      <dgm:prSet presAssocID="{02F65C39-C95F-453A-97F0-F3ABD82C0AAF}" presName="node" presStyleLbl="node1" presStyleIdx="1" presStyleCnt="5">
        <dgm:presLayoutVars>
          <dgm:bulletEnabled val="1"/>
        </dgm:presLayoutVars>
      </dgm:prSet>
      <dgm:spPr/>
    </dgm:pt>
    <dgm:pt modelId="{35042C90-B563-4B4A-B344-1C4F0B9BAB5C}" type="pres">
      <dgm:prSet presAssocID="{4B618250-E180-42A2-B2AD-EC0170C51C38}" presName="sibTrans" presStyleCnt="0"/>
      <dgm:spPr/>
    </dgm:pt>
    <dgm:pt modelId="{A228778C-98CE-4147-92CB-B487839F46B9}" type="pres">
      <dgm:prSet presAssocID="{8DD3858F-6053-4AFA-8DBD-782D0D69A43C}" presName="node" presStyleLbl="node1" presStyleIdx="2" presStyleCnt="5">
        <dgm:presLayoutVars>
          <dgm:bulletEnabled val="1"/>
        </dgm:presLayoutVars>
      </dgm:prSet>
      <dgm:spPr/>
    </dgm:pt>
    <dgm:pt modelId="{ED59268D-2C42-1047-B49E-9DFDC452B78F}" type="pres">
      <dgm:prSet presAssocID="{9E68D31A-3A38-4C5B-9030-E636F9CDA451}" presName="sibTrans" presStyleCnt="0"/>
      <dgm:spPr/>
    </dgm:pt>
    <dgm:pt modelId="{0506DCE7-6C43-1144-8284-7AF607C05178}" type="pres">
      <dgm:prSet presAssocID="{85C33D78-64FE-4404-93C7-2A7881933EF1}" presName="node" presStyleLbl="node1" presStyleIdx="3" presStyleCnt="5">
        <dgm:presLayoutVars>
          <dgm:bulletEnabled val="1"/>
        </dgm:presLayoutVars>
      </dgm:prSet>
      <dgm:spPr/>
    </dgm:pt>
    <dgm:pt modelId="{51FDE0B7-FA00-8341-98CA-309C2FA89164}" type="pres">
      <dgm:prSet presAssocID="{581B6833-22C2-4203-A317-BF643568A1BA}" presName="sibTrans" presStyleCnt="0"/>
      <dgm:spPr/>
    </dgm:pt>
    <dgm:pt modelId="{A6989459-23B7-7044-B01E-A3C776EE2254}" type="pres">
      <dgm:prSet presAssocID="{32BC26D6-E4AB-45CB-B533-7AC5F14DF15D}" presName="node" presStyleLbl="node1" presStyleIdx="4" presStyleCnt="5">
        <dgm:presLayoutVars>
          <dgm:bulletEnabled val="1"/>
        </dgm:presLayoutVars>
      </dgm:prSet>
      <dgm:spPr/>
    </dgm:pt>
  </dgm:ptLst>
  <dgm:cxnLst>
    <dgm:cxn modelId="{00A5F314-3723-498D-994C-7276DDB5B118}" srcId="{7CC7396E-2BAC-46E0-A072-55F8F3A9176D}" destId="{85C33D78-64FE-4404-93C7-2A7881933EF1}" srcOrd="3" destOrd="0" parTransId="{7F9BEDE1-AA59-42E1-8783-102A79F86DF8}" sibTransId="{581B6833-22C2-4203-A317-BF643568A1BA}"/>
    <dgm:cxn modelId="{BF123D2A-C749-4ACE-BCCB-FB15187ABA8C}" srcId="{7CC7396E-2BAC-46E0-A072-55F8F3A9176D}" destId="{8DD3858F-6053-4AFA-8DBD-782D0D69A43C}" srcOrd="2" destOrd="0" parTransId="{1E70EC5C-E543-4E68-A2FA-2B3D92314580}" sibTransId="{9E68D31A-3A38-4C5B-9030-E636F9CDA451}"/>
    <dgm:cxn modelId="{A74B4145-ED55-5046-8652-35ACACBF6E18}" type="presOf" srcId="{02F65C39-C95F-453A-97F0-F3ABD82C0AAF}" destId="{66B66DC7-B3AF-364E-907A-ED2CDB4A303E}" srcOrd="0" destOrd="0" presId="urn:microsoft.com/office/officeart/2005/8/layout/default"/>
    <dgm:cxn modelId="{401D7C4A-7583-472D-A64F-53E3CB588C99}" srcId="{7CC7396E-2BAC-46E0-A072-55F8F3A9176D}" destId="{02F65C39-C95F-453A-97F0-F3ABD82C0AAF}" srcOrd="1" destOrd="0" parTransId="{83067D81-E5A0-43F9-87AF-E8DFAB81829F}" sibTransId="{4B618250-E180-42A2-B2AD-EC0170C51C38}"/>
    <dgm:cxn modelId="{CFAFF65A-3F7C-AF4D-94E0-1A7379618937}" type="presOf" srcId="{7F190D4A-56F6-4B82-9CF4-C0A6652A11E5}" destId="{BE777382-CBCD-594D-B292-5317AA5DC6C0}" srcOrd="0" destOrd="0" presId="urn:microsoft.com/office/officeart/2005/8/layout/default"/>
    <dgm:cxn modelId="{40449A66-B9B6-C341-94E5-8878D7AB4F13}" type="presOf" srcId="{7CC7396E-2BAC-46E0-A072-55F8F3A9176D}" destId="{21EEA8AF-60F5-6E4C-B734-30F1BF8D419F}" srcOrd="0" destOrd="0" presId="urn:microsoft.com/office/officeart/2005/8/layout/default"/>
    <dgm:cxn modelId="{5B3C6977-3C75-1844-979D-3B54C062AAB5}" type="presOf" srcId="{32BC26D6-E4AB-45CB-B533-7AC5F14DF15D}" destId="{A6989459-23B7-7044-B01E-A3C776EE2254}" srcOrd="0" destOrd="0" presId="urn:microsoft.com/office/officeart/2005/8/layout/default"/>
    <dgm:cxn modelId="{75D43296-5D8E-42EC-B7F0-5D8A35CC5F49}" srcId="{7CC7396E-2BAC-46E0-A072-55F8F3A9176D}" destId="{32BC26D6-E4AB-45CB-B533-7AC5F14DF15D}" srcOrd="4" destOrd="0" parTransId="{174ED10E-1FBA-48AB-981A-24C4952469C6}" sibTransId="{82BADFA1-942A-436C-A08D-1BCB86AA8D1D}"/>
    <dgm:cxn modelId="{4F7D6FA1-A8B1-5840-AE35-152568CA80FF}" type="presOf" srcId="{85C33D78-64FE-4404-93C7-2A7881933EF1}" destId="{0506DCE7-6C43-1144-8284-7AF607C05178}" srcOrd="0" destOrd="0" presId="urn:microsoft.com/office/officeart/2005/8/layout/default"/>
    <dgm:cxn modelId="{CA7C00A9-8592-479D-9822-8CA7CD9E5F9E}" srcId="{7CC7396E-2BAC-46E0-A072-55F8F3A9176D}" destId="{7F190D4A-56F6-4B82-9CF4-C0A6652A11E5}" srcOrd="0" destOrd="0" parTransId="{EC149755-4A49-4995-BC93-9F9F9E750FC7}" sibTransId="{FEF16D7C-B18D-40DF-8804-9D7451E903B8}"/>
    <dgm:cxn modelId="{67E072DA-66D4-A04D-AC3D-3769207854A4}" type="presOf" srcId="{8DD3858F-6053-4AFA-8DBD-782D0D69A43C}" destId="{A228778C-98CE-4147-92CB-B487839F46B9}" srcOrd="0" destOrd="0" presId="urn:microsoft.com/office/officeart/2005/8/layout/default"/>
    <dgm:cxn modelId="{165D1EF3-91C2-6844-9E91-FAC320063EA4}" type="presParOf" srcId="{21EEA8AF-60F5-6E4C-B734-30F1BF8D419F}" destId="{BE777382-CBCD-594D-B292-5317AA5DC6C0}" srcOrd="0" destOrd="0" presId="urn:microsoft.com/office/officeart/2005/8/layout/default"/>
    <dgm:cxn modelId="{08DF9774-F2EE-2640-B407-53C4E0831806}" type="presParOf" srcId="{21EEA8AF-60F5-6E4C-B734-30F1BF8D419F}" destId="{894D975D-CE4E-7841-9DB6-F5B8E8362BA5}" srcOrd="1" destOrd="0" presId="urn:microsoft.com/office/officeart/2005/8/layout/default"/>
    <dgm:cxn modelId="{844EA2A7-48A3-D44B-BAF4-CC6D7BED6FE9}" type="presParOf" srcId="{21EEA8AF-60F5-6E4C-B734-30F1BF8D419F}" destId="{66B66DC7-B3AF-364E-907A-ED2CDB4A303E}" srcOrd="2" destOrd="0" presId="urn:microsoft.com/office/officeart/2005/8/layout/default"/>
    <dgm:cxn modelId="{9EC648EC-FDE1-9040-A7C0-6F85C7FD9AB9}" type="presParOf" srcId="{21EEA8AF-60F5-6E4C-B734-30F1BF8D419F}" destId="{35042C90-B563-4B4A-B344-1C4F0B9BAB5C}" srcOrd="3" destOrd="0" presId="urn:microsoft.com/office/officeart/2005/8/layout/default"/>
    <dgm:cxn modelId="{EA2CD379-74F2-234B-B390-B2752AE7C7BB}" type="presParOf" srcId="{21EEA8AF-60F5-6E4C-B734-30F1BF8D419F}" destId="{A228778C-98CE-4147-92CB-B487839F46B9}" srcOrd="4" destOrd="0" presId="urn:microsoft.com/office/officeart/2005/8/layout/default"/>
    <dgm:cxn modelId="{DD55B18C-481D-9B41-81EC-F50368BBCB60}" type="presParOf" srcId="{21EEA8AF-60F5-6E4C-B734-30F1BF8D419F}" destId="{ED59268D-2C42-1047-B49E-9DFDC452B78F}" srcOrd="5" destOrd="0" presId="urn:microsoft.com/office/officeart/2005/8/layout/default"/>
    <dgm:cxn modelId="{957E7C82-F47A-1A42-8CD6-08AB64C283FE}" type="presParOf" srcId="{21EEA8AF-60F5-6E4C-B734-30F1BF8D419F}" destId="{0506DCE7-6C43-1144-8284-7AF607C05178}" srcOrd="6" destOrd="0" presId="urn:microsoft.com/office/officeart/2005/8/layout/default"/>
    <dgm:cxn modelId="{7D9D73FF-A628-B242-A7CB-59A165737A10}" type="presParOf" srcId="{21EEA8AF-60F5-6E4C-B734-30F1BF8D419F}" destId="{51FDE0B7-FA00-8341-98CA-309C2FA89164}" srcOrd="7" destOrd="0" presId="urn:microsoft.com/office/officeart/2005/8/layout/default"/>
    <dgm:cxn modelId="{6FDE3D8D-599E-AD44-BCA6-DC7D61583A3A}" type="presParOf" srcId="{21EEA8AF-60F5-6E4C-B734-30F1BF8D419F}" destId="{A6989459-23B7-7044-B01E-A3C776EE2254}" srcOrd="8"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777382-CBCD-594D-B292-5317AA5DC6C0}">
      <dsp:nvSpPr>
        <dsp:cNvPr id="0" name=""/>
        <dsp:cNvSpPr/>
      </dsp:nvSpPr>
      <dsp:spPr>
        <a:xfrm>
          <a:off x="0" y="39687"/>
          <a:ext cx="3286125" cy="197167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Financial benefits : Government, Retailers and Consumers</a:t>
          </a:r>
        </a:p>
      </dsp:txBody>
      <dsp:txXfrm>
        <a:off x="0" y="39687"/>
        <a:ext cx="3286125" cy="1971675"/>
      </dsp:txXfrm>
    </dsp:sp>
    <dsp:sp modelId="{66B66DC7-B3AF-364E-907A-ED2CDB4A303E}">
      <dsp:nvSpPr>
        <dsp:cNvPr id="0" name=""/>
        <dsp:cNvSpPr/>
      </dsp:nvSpPr>
      <dsp:spPr>
        <a:xfrm>
          <a:off x="3614737" y="39687"/>
          <a:ext cx="3286125" cy="1971675"/>
        </a:xfrm>
        <a:prstGeom prst="rect">
          <a:avLst/>
        </a:prstGeom>
        <a:solidFill>
          <a:schemeClr val="accent5">
            <a:hueOff val="-1689636"/>
            <a:satOff val="-4355"/>
            <a:lumOff val="-29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Food Security : Ensuring all people have access to food</a:t>
          </a:r>
        </a:p>
      </dsp:txBody>
      <dsp:txXfrm>
        <a:off x="3614737" y="39687"/>
        <a:ext cx="3286125" cy="1971675"/>
      </dsp:txXfrm>
    </dsp:sp>
    <dsp:sp modelId="{A228778C-98CE-4147-92CB-B487839F46B9}">
      <dsp:nvSpPr>
        <dsp:cNvPr id="0" name=""/>
        <dsp:cNvSpPr/>
      </dsp:nvSpPr>
      <dsp:spPr>
        <a:xfrm>
          <a:off x="7229475" y="39687"/>
          <a:ext cx="3286125" cy="1971675"/>
        </a:xfrm>
        <a:prstGeom prst="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Environmental Benefits</a:t>
          </a:r>
        </a:p>
      </dsp:txBody>
      <dsp:txXfrm>
        <a:off x="7229475" y="39687"/>
        <a:ext cx="3286125" cy="1971675"/>
      </dsp:txXfrm>
    </dsp:sp>
    <dsp:sp modelId="{0506DCE7-6C43-1144-8284-7AF607C05178}">
      <dsp:nvSpPr>
        <dsp:cNvPr id="0" name=""/>
        <dsp:cNvSpPr/>
      </dsp:nvSpPr>
      <dsp:spPr>
        <a:xfrm>
          <a:off x="1807368" y="2339975"/>
          <a:ext cx="3286125" cy="1971675"/>
        </a:xfrm>
        <a:prstGeom prst="rect">
          <a:avLst/>
        </a:prstGeom>
        <a:solidFill>
          <a:schemeClr val="accent5">
            <a:hueOff val="-5068907"/>
            <a:satOff val="-13064"/>
            <a:lumOff val="-88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Stores have a lot of items but we target perishable food items as they are a major source of concern.</a:t>
          </a:r>
        </a:p>
      </dsp:txBody>
      <dsp:txXfrm>
        <a:off x="1807368" y="2339975"/>
        <a:ext cx="3286125" cy="1971675"/>
      </dsp:txXfrm>
    </dsp:sp>
    <dsp:sp modelId="{A6989459-23B7-7044-B01E-A3C776EE2254}">
      <dsp:nvSpPr>
        <dsp:cNvPr id="0" name=""/>
        <dsp:cNvSpPr/>
      </dsp:nvSpPr>
      <dsp:spPr>
        <a:xfrm>
          <a:off x="5422106" y="2339975"/>
          <a:ext cx="3286125" cy="1971675"/>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Currently a lot of stores do inventory management manually making them hard which is hard to manage and scale.</a:t>
          </a:r>
        </a:p>
      </dsp:txBody>
      <dsp:txXfrm>
        <a:off x="5422106" y="2339975"/>
        <a:ext cx="3286125" cy="1971675"/>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2.jpeg>
</file>

<file path=ppt/media/image3.jpeg>
</file>

<file path=ppt/media/image4.png>
</file>

<file path=ppt/media/image5.jpeg>
</file>

<file path=ppt/media/image6.png>
</file>

<file path=ppt/media/image7.jpe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1E940E-3CFA-F44F-90C0-5B6E946A77A5}" type="datetimeFigureOut">
              <a:rPr lang="en-US" smtClean="0"/>
              <a:t>4/16/22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5EA283-FD7C-B14F-90AB-3C461588044F}" type="slidenum">
              <a:rPr lang="en-US" smtClean="0"/>
              <a:t>‹#›</a:t>
            </a:fld>
            <a:endParaRPr lang="en-US"/>
          </a:p>
        </p:txBody>
      </p:sp>
    </p:spTree>
    <p:extLst>
      <p:ext uri="{BB962C8B-B14F-4D97-AF65-F5344CB8AC3E}">
        <p14:creationId xmlns:p14="http://schemas.microsoft.com/office/powerpoint/2010/main" val="34197279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5EA283-FD7C-B14F-90AB-3C461588044F}" type="slidenum">
              <a:rPr lang="en-US" smtClean="0"/>
              <a:t>1</a:t>
            </a:fld>
            <a:endParaRPr lang="en-US"/>
          </a:p>
        </p:txBody>
      </p:sp>
    </p:spTree>
    <p:extLst>
      <p:ext uri="{BB962C8B-B14F-4D97-AF65-F5344CB8AC3E}">
        <p14:creationId xmlns:p14="http://schemas.microsoft.com/office/powerpoint/2010/main" val="42446220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p>
          <a:p>
            <a:r>
              <a:rPr lang="en-US" dirty="0"/>
              <a:t>We all remember in the peak of pandemic, many shelves are empty as the upper picture shows; while at the same time, </a:t>
            </a:r>
            <a:r>
              <a:rPr lang="en-US" dirty="0" err="1"/>
              <a:t>overstages</a:t>
            </a:r>
            <a:r>
              <a:rPr lang="en-US" dirty="0"/>
              <a:t> on some food happened. A study of consumer behavior in Denmark, Germany, and Slovenia points out that people of these three countries shop less frequently during pandemic, and there was an increase in frozen food but a </a:t>
            </a:r>
          </a:p>
        </p:txBody>
      </p:sp>
      <p:sp>
        <p:nvSpPr>
          <p:cNvPr id="4" name="Slide Number Placeholder 3"/>
          <p:cNvSpPr>
            <a:spLocks noGrp="1"/>
          </p:cNvSpPr>
          <p:nvPr>
            <p:ph type="sldNum" sz="quarter" idx="5"/>
          </p:nvPr>
        </p:nvSpPr>
        <p:spPr/>
        <p:txBody>
          <a:bodyPr/>
          <a:lstStyle/>
          <a:p>
            <a:fld id="{085EA283-FD7C-B14F-90AB-3C461588044F}" type="slidenum">
              <a:rPr lang="en-US" smtClean="0"/>
              <a:t>2</a:t>
            </a:fld>
            <a:endParaRPr lang="en-US"/>
          </a:p>
        </p:txBody>
      </p:sp>
    </p:spTree>
    <p:extLst>
      <p:ext uri="{BB962C8B-B14F-4D97-AF65-F5344CB8AC3E}">
        <p14:creationId xmlns:p14="http://schemas.microsoft.com/office/powerpoint/2010/main" val="1126090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Wasting food wastes money, along with the water and energy it took to produce that food. Agriculture accounts for 9 percent of greenhouse gas emissions in the US, and those climate impacting gases are even more senseless when the food is wasted. According to the National Resources Defense Council (NRDC), one in four Americans struggle with food insecurity and the impacts of climate change are worsening, this is not food we can afford to waste.</a:t>
            </a:r>
            <a:endParaRPr lang="en-US" b="0" dirty="0">
              <a:effectLst/>
            </a:endParaRPr>
          </a:p>
          <a:p>
            <a:pPr rtl="0"/>
            <a:br>
              <a:rPr lang="en-US" b="0" dirty="0">
                <a:effectLst/>
              </a:rPr>
            </a:br>
            <a:r>
              <a:rPr lang="en-US" sz="1200" b="0" i="0" u="none" strike="noStrike" kern="1200" dirty="0">
                <a:solidFill>
                  <a:schemeClr val="tx1"/>
                </a:solidFill>
                <a:effectLst/>
                <a:latin typeface="+mn-lt"/>
                <a:ea typeface="+mn-ea"/>
                <a:cs typeface="+mn-cs"/>
              </a:rPr>
              <a:t>Reduce methane emissions by cutting down on landfills.</a:t>
            </a:r>
            <a:endParaRPr lang="en-US" b="0" dirty="0">
              <a:effectLst/>
            </a:endParaRPr>
          </a:p>
          <a:p>
            <a:pPr rtl="0"/>
            <a:br>
              <a:rPr lang="en-US" b="0" dirty="0">
                <a:effectLst/>
              </a:rPr>
            </a:br>
            <a:r>
              <a:rPr lang="en-US" sz="1200" b="0" i="0" u="none" strike="noStrike" kern="1200" dirty="0">
                <a:solidFill>
                  <a:schemeClr val="tx1"/>
                </a:solidFill>
                <a:effectLst/>
                <a:latin typeface="+mn-lt"/>
                <a:ea typeface="+mn-ea"/>
                <a:cs typeface="+mn-cs"/>
              </a:rPr>
              <a:t>Perishable = </a:t>
            </a:r>
            <a:r>
              <a:rPr lang="en-US" sz="1200" b="0" i="0" u="none" strike="noStrike" kern="1200" dirty="0" err="1">
                <a:solidFill>
                  <a:schemeClr val="tx1"/>
                </a:solidFill>
                <a:effectLst/>
                <a:latin typeface="+mn-lt"/>
                <a:ea typeface="+mn-ea"/>
                <a:cs typeface="+mn-cs"/>
              </a:rPr>
              <a:t>Vegetable,Fruit,Dairy</a:t>
            </a:r>
            <a:r>
              <a:rPr lang="en-US" sz="1200" b="0" i="0" u="none" strike="noStrike" kern="1200" dirty="0">
                <a:solidFill>
                  <a:schemeClr val="tx1"/>
                </a:solidFill>
                <a:effectLst/>
                <a:latin typeface="+mn-lt"/>
                <a:ea typeface="+mn-ea"/>
                <a:cs typeface="+mn-cs"/>
              </a:rPr>
              <a:t> and Cereal.</a:t>
            </a:r>
            <a:endParaRPr lang="en-US" b="0" dirty="0">
              <a:effectLst/>
            </a:endParaRPr>
          </a:p>
          <a:p>
            <a:pPr rtl="0"/>
            <a:br>
              <a:rPr lang="en-US" b="0" dirty="0">
                <a:effectLst/>
              </a:rPr>
            </a:br>
            <a:r>
              <a:rPr lang="en-US" sz="1200" b="0" i="0" u="none" strike="noStrike" kern="1200" dirty="0">
                <a:solidFill>
                  <a:schemeClr val="tx1"/>
                </a:solidFill>
                <a:effectLst/>
                <a:latin typeface="+mn-lt"/>
                <a:ea typeface="+mn-ea"/>
                <a:cs typeface="+mn-cs"/>
              </a:rPr>
              <a:t>The biggest concerns for most retail stores when it comes to donations are finding the right partners for distribution and transportation</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085EA283-FD7C-B14F-90AB-3C461588044F}" type="slidenum">
              <a:rPr lang="en-US" smtClean="0"/>
              <a:t>3</a:t>
            </a:fld>
            <a:endParaRPr lang="en-US"/>
          </a:p>
        </p:txBody>
      </p:sp>
    </p:spTree>
    <p:extLst>
      <p:ext uri="{BB962C8B-B14F-4D97-AF65-F5344CB8AC3E}">
        <p14:creationId xmlns:p14="http://schemas.microsoft.com/office/powerpoint/2010/main" val="5962130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5EA283-FD7C-B14F-90AB-3C461588044F}" type="slidenum">
              <a:rPr lang="en-US" smtClean="0"/>
              <a:t>6</a:t>
            </a:fld>
            <a:endParaRPr lang="en-US"/>
          </a:p>
        </p:txBody>
      </p:sp>
    </p:spTree>
    <p:extLst>
      <p:ext uri="{BB962C8B-B14F-4D97-AF65-F5344CB8AC3E}">
        <p14:creationId xmlns:p14="http://schemas.microsoft.com/office/powerpoint/2010/main" val="27564396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5EA283-FD7C-B14F-90AB-3C461588044F}" type="slidenum">
              <a:rPr lang="en-US" smtClean="0"/>
              <a:t>7</a:t>
            </a:fld>
            <a:endParaRPr lang="en-US"/>
          </a:p>
        </p:txBody>
      </p:sp>
    </p:spTree>
    <p:extLst>
      <p:ext uri="{BB962C8B-B14F-4D97-AF65-F5344CB8AC3E}">
        <p14:creationId xmlns:p14="http://schemas.microsoft.com/office/powerpoint/2010/main" val="39102687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5EA283-FD7C-B14F-90AB-3C461588044F}" type="slidenum">
              <a:rPr lang="en-US" smtClean="0"/>
              <a:t>8</a:t>
            </a:fld>
            <a:endParaRPr lang="en-US"/>
          </a:p>
        </p:txBody>
      </p:sp>
    </p:spTree>
    <p:extLst>
      <p:ext uri="{BB962C8B-B14F-4D97-AF65-F5344CB8AC3E}">
        <p14:creationId xmlns:p14="http://schemas.microsoft.com/office/powerpoint/2010/main" val="30425554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5EA283-FD7C-B14F-90AB-3C461588044F}" type="slidenum">
              <a:rPr lang="en-US" smtClean="0"/>
              <a:t>9</a:t>
            </a:fld>
            <a:endParaRPr lang="en-US"/>
          </a:p>
        </p:txBody>
      </p:sp>
    </p:spTree>
    <p:extLst>
      <p:ext uri="{BB962C8B-B14F-4D97-AF65-F5344CB8AC3E}">
        <p14:creationId xmlns:p14="http://schemas.microsoft.com/office/powerpoint/2010/main" val="7067735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BC6111-B56D-D1B5-E46E-F4460C4BE75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1FC89D5-D5D8-2199-F0BD-004C5662245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29DE9BB-DDE0-D0D4-DD6F-16AB6054BA8F}"/>
              </a:ext>
            </a:extLst>
          </p:cNvPr>
          <p:cNvSpPr>
            <a:spLocks noGrp="1"/>
          </p:cNvSpPr>
          <p:nvPr>
            <p:ph type="dt" sz="half" idx="10"/>
          </p:nvPr>
        </p:nvSpPr>
        <p:spPr/>
        <p:txBody>
          <a:bodyPr/>
          <a:lstStyle/>
          <a:p>
            <a:fld id="{6A250534-52E6-0947-BEF9-E7E94DF0C843}" type="datetimeFigureOut">
              <a:rPr lang="en-US" smtClean="0"/>
              <a:t>4/16/22</a:t>
            </a:fld>
            <a:endParaRPr lang="en-US"/>
          </a:p>
        </p:txBody>
      </p:sp>
      <p:sp>
        <p:nvSpPr>
          <p:cNvPr id="5" name="Footer Placeholder 4">
            <a:extLst>
              <a:ext uri="{FF2B5EF4-FFF2-40B4-BE49-F238E27FC236}">
                <a16:creationId xmlns:a16="http://schemas.microsoft.com/office/drawing/2014/main" id="{BD537B27-8B39-2A24-2514-F4F961E441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43326E-10C8-5DFB-5D32-6FBE8228C80A}"/>
              </a:ext>
            </a:extLst>
          </p:cNvPr>
          <p:cNvSpPr>
            <a:spLocks noGrp="1"/>
          </p:cNvSpPr>
          <p:nvPr>
            <p:ph type="sldNum" sz="quarter" idx="12"/>
          </p:nvPr>
        </p:nvSpPr>
        <p:spPr/>
        <p:txBody>
          <a:bodyPr/>
          <a:lstStyle/>
          <a:p>
            <a:fld id="{2A59257B-6A79-6A41-B064-AEC6AD6C0FF7}" type="slidenum">
              <a:rPr lang="en-US" smtClean="0"/>
              <a:t>‹#›</a:t>
            </a:fld>
            <a:endParaRPr lang="en-US"/>
          </a:p>
        </p:txBody>
      </p:sp>
    </p:spTree>
    <p:extLst>
      <p:ext uri="{BB962C8B-B14F-4D97-AF65-F5344CB8AC3E}">
        <p14:creationId xmlns:p14="http://schemas.microsoft.com/office/powerpoint/2010/main" val="15367951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BD657-B0CE-D3C8-FB70-EED2F7A22D0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5EC1B42-48A3-7CEB-D495-301CFBA33A3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DB2611-DCD6-EC4D-272E-444E8F92FB1A}"/>
              </a:ext>
            </a:extLst>
          </p:cNvPr>
          <p:cNvSpPr>
            <a:spLocks noGrp="1"/>
          </p:cNvSpPr>
          <p:nvPr>
            <p:ph type="dt" sz="half" idx="10"/>
          </p:nvPr>
        </p:nvSpPr>
        <p:spPr/>
        <p:txBody>
          <a:bodyPr/>
          <a:lstStyle/>
          <a:p>
            <a:fld id="{6A250534-52E6-0947-BEF9-E7E94DF0C843}" type="datetimeFigureOut">
              <a:rPr lang="en-US" smtClean="0"/>
              <a:t>4/16/22</a:t>
            </a:fld>
            <a:endParaRPr lang="en-US"/>
          </a:p>
        </p:txBody>
      </p:sp>
      <p:sp>
        <p:nvSpPr>
          <p:cNvPr id="5" name="Footer Placeholder 4">
            <a:extLst>
              <a:ext uri="{FF2B5EF4-FFF2-40B4-BE49-F238E27FC236}">
                <a16:creationId xmlns:a16="http://schemas.microsoft.com/office/drawing/2014/main" id="{15E78973-C588-8C86-FF49-D60B372F4A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7B59DD-2603-B63B-CA9F-C4F0E22BC515}"/>
              </a:ext>
            </a:extLst>
          </p:cNvPr>
          <p:cNvSpPr>
            <a:spLocks noGrp="1"/>
          </p:cNvSpPr>
          <p:nvPr>
            <p:ph type="sldNum" sz="quarter" idx="12"/>
          </p:nvPr>
        </p:nvSpPr>
        <p:spPr/>
        <p:txBody>
          <a:bodyPr/>
          <a:lstStyle/>
          <a:p>
            <a:fld id="{2A59257B-6A79-6A41-B064-AEC6AD6C0FF7}" type="slidenum">
              <a:rPr lang="en-US" smtClean="0"/>
              <a:t>‹#›</a:t>
            </a:fld>
            <a:endParaRPr lang="en-US"/>
          </a:p>
        </p:txBody>
      </p:sp>
    </p:spTree>
    <p:extLst>
      <p:ext uri="{BB962C8B-B14F-4D97-AF65-F5344CB8AC3E}">
        <p14:creationId xmlns:p14="http://schemas.microsoft.com/office/powerpoint/2010/main" val="26837975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256740D-A08C-4DAC-9A1B-7E4677EB15E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963EF07-4D64-0502-6C05-16375D5AC5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0EE686-CBC3-3D81-7F4A-00D287DE1246}"/>
              </a:ext>
            </a:extLst>
          </p:cNvPr>
          <p:cNvSpPr>
            <a:spLocks noGrp="1"/>
          </p:cNvSpPr>
          <p:nvPr>
            <p:ph type="dt" sz="half" idx="10"/>
          </p:nvPr>
        </p:nvSpPr>
        <p:spPr/>
        <p:txBody>
          <a:bodyPr/>
          <a:lstStyle/>
          <a:p>
            <a:fld id="{6A250534-52E6-0947-BEF9-E7E94DF0C843}" type="datetimeFigureOut">
              <a:rPr lang="en-US" smtClean="0"/>
              <a:t>4/16/22</a:t>
            </a:fld>
            <a:endParaRPr lang="en-US"/>
          </a:p>
        </p:txBody>
      </p:sp>
      <p:sp>
        <p:nvSpPr>
          <p:cNvPr id="5" name="Footer Placeholder 4">
            <a:extLst>
              <a:ext uri="{FF2B5EF4-FFF2-40B4-BE49-F238E27FC236}">
                <a16:creationId xmlns:a16="http://schemas.microsoft.com/office/drawing/2014/main" id="{56302038-5FCF-2C43-D68C-5C62D12561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0D9675-7353-458E-BB4F-313CEB135E50}"/>
              </a:ext>
            </a:extLst>
          </p:cNvPr>
          <p:cNvSpPr>
            <a:spLocks noGrp="1"/>
          </p:cNvSpPr>
          <p:nvPr>
            <p:ph type="sldNum" sz="quarter" idx="12"/>
          </p:nvPr>
        </p:nvSpPr>
        <p:spPr/>
        <p:txBody>
          <a:bodyPr/>
          <a:lstStyle/>
          <a:p>
            <a:fld id="{2A59257B-6A79-6A41-B064-AEC6AD6C0FF7}" type="slidenum">
              <a:rPr lang="en-US" smtClean="0"/>
              <a:t>‹#›</a:t>
            </a:fld>
            <a:endParaRPr lang="en-US"/>
          </a:p>
        </p:txBody>
      </p:sp>
    </p:spTree>
    <p:extLst>
      <p:ext uri="{BB962C8B-B14F-4D97-AF65-F5344CB8AC3E}">
        <p14:creationId xmlns:p14="http://schemas.microsoft.com/office/powerpoint/2010/main" val="32474548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7A4C5-2D57-34F1-3692-1CCA4765B73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FB02C0-9EB2-47EA-7F3E-E3B77B1B1A5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D7D477-4886-2667-5A28-91A88762A794}"/>
              </a:ext>
            </a:extLst>
          </p:cNvPr>
          <p:cNvSpPr>
            <a:spLocks noGrp="1"/>
          </p:cNvSpPr>
          <p:nvPr>
            <p:ph type="dt" sz="half" idx="10"/>
          </p:nvPr>
        </p:nvSpPr>
        <p:spPr/>
        <p:txBody>
          <a:bodyPr/>
          <a:lstStyle/>
          <a:p>
            <a:fld id="{6A250534-52E6-0947-BEF9-E7E94DF0C843}" type="datetimeFigureOut">
              <a:rPr lang="en-US" smtClean="0"/>
              <a:t>4/16/22</a:t>
            </a:fld>
            <a:endParaRPr lang="en-US"/>
          </a:p>
        </p:txBody>
      </p:sp>
      <p:sp>
        <p:nvSpPr>
          <p:cNvPr id="5" name="Footer Placeholder 4">
            <a:extLst>
              <a:ext uri="{FF2B5EF4-FFF2-40B4-BE49-F238E27FC236}">
                <a16:creationId xmlns:a16="http://schemas.microsoft.com/office/drawing/2014/main" id="{0DECA7AF-F606-84B1-2387-47783CC0B2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350A61-770E-6B56-60B1-169A57316471}"/>
              </a:ext>
            </a:extLst>
          </p:cNvPr>
          <p:cNvSpPr>
            <a:spLocks noGrp="1"/>
          </p:cNvSpPr>
          <p:nvPr>
            <p:ph type="sldNum" sz="quarter" idx="12"/>
          </p:nvPr>
        </p:nvSpPr>
        <p:spPr/>
        <p:txBody>
          <a:bodyPr/>
          <a:lstStyle/>
          <a:p>
            <a:fld id="{2A59257B-6A79-6A41-B064-AEC6AD6C0FF7}" type="slidenum">
              <a:rPr lang="en-US" smtClean="0"/>
              <a:t>‹#›</a:t>
            </a:fld>
            <a:endParaRPr lang="en-US"/>
          </a:p>
        </p:txBody>
      </p:sp>
    </p:spTree>
    <p:extLst>
      <p:ext uri="{BB962C8B-B14F-4D97-AF65-F5344CB8AC3E}">
        <p14:creationId xmlns:p14="http://schemas.microsoft.com/office/powerpoint/2010/main" val="34859749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66921-7BC4-865E-FC91-77F2EE944CE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8763C91-644D-C7B2-50B5-39BC780FEE5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23EC158-162A-6526-0B24-9D65D1C1F39E}"/>
              </a:ext>
            </a:extLst>
          </p:cNvPr>
          <p:cNvSpPr>
            <a:spLocks noGrp="1"/>
          </p:cNvSpPr>
          <p:nvPr>
            <p:ph type="dt" sz="half" idx="10"/>
          </p:nvPr>
        </p:nvSpPr>
        <p:spPr/>
        <p:txBody>
          <a:bodyPr/>
          <a:lstStyle/>
          <a:p>
            <a:fld id="{6A250534-52E6-0947-BEF9-E7E94DF0C843}" type="datetimeFigureOut">
              <a:rPr lang="en-US" smtClean="0"/>
              <a:t>4/16/22</a:t>
            </a:fld>
            <a:endParaRPr lang="en-US"/>
          </a:p>
        </p:txBody>
      </p:sp>
      <p:sp>
        <p:nvSpPr>
          <p:cNvPr id="5" name="Footer Placeholder 4">
            <a:extLst>
              <a:ext uri="{FF2B5EF4-FFF2-40B4-BE49-F238E27FC236}">
                <a16:creationId xmlns:a16="http://schemas.microsoft.com/office/drawing/2014/main" id="{FA80F50A-8424-C3DE-822A-9B432EDDB2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7F8016-91F8-F599-F638-5FCE99F7425E}"/>
              </a:ext>
            </a:extLst>
          </p:cNvPr>
          <p:cNvSpPr>
            <a:spLocks noGrp="1"/>
          </p:cNvSpPr>
          <p:nvPr>
            <p:ph type="sldNum" sz="quarter" idx="12"/>
          </p:nvPr>
        </p:nvSpPr>
        <p:spPr/>
        <p:txBody>
          <a:bodyPr/>
          <a:lstStyle/>
          <a:p>
            <a:fld id="{2A59257B-6A79-6A41-B064-AEC6AD6C0FF7}" type="slidenum">
              <a:rPr lang="en-US" smtClean="0"/>
              <a:t>‹#›</a:t>
            </a:fld>
            <a:endParaRPr lang="en-US"/>
          </a:p>
        </p:txBody>
      </p:sp>
    </p:spTree>
    <p:extLst>
      <p:ext uri="{BB962C8B-B14F-4D97-AF65-F5344CB8AC3E}">
        <p14:creationId xmlns:p14="http://schemas.microsoft.com/office/powerpoint/2010/main" val="5617025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28029-7E9E-9351-B8B3-8D56C966E7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A5895E7-D9BE-8300-3BDC-EDF5338B127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9C3DEFA-91CB-1AB1-7CA7-B4066A5B0DD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23466D9-C111-FA5E-D85A-5103E9798D23}"/>
              </a:ext>
            </a:extLst>
          </p:cNvPr>
          <p:cNvSpPr>
            <a:spLocks noGrp="1"/>
          </p:cNvSpPr>
          <p:nvPr>
            <p:ph type="dt" sz="half" idx="10"/>
          </p:nvPr>
        </p:nvSpPr>
        <p:spPr/>
        <p:txBody>
          <a:bodyPr/>
          <a:lstStyle/>
          <a:p>
            <a:fld id="{6A250534-52E6-0947-BEF9-E7E94DF0C843}" type="datetimeFigureOut">
              <a:rPr lang="en-US" smtClean="0"/>
              <a:t>4/16/22</a:t>
            </a:fld>
            <a:endParaRPr lang="en-US"/>
          </a:p>
        </p:txBody>
      </p:sp>
      <p:sp>
        <p:nvSpPr>
          <p:cNvPr id="6" name="Footer Placeholder 5">
            <a:extLst>
              <a:ext uri="{FF2B5EF4-FFF2-40B4-BE49-F238E27FC236}">
                <a16:creationId xmlns:a16="http://schemas.microsoft.com/office/drawing/2014/main" id="{60825699-60A4-7614-1904-8F74D289C0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96BE30-BCCA-8417-D586-A4BA6EFE82A9}"/>
              </a:ext>
            </a:extLst>
          </p:cNvPr>
          <p:cNvSpPr>
            <a:spLocks noGrp="1"/>
          </p:cNvSpPr>
          <p:nvPr>
            <p:ph type="sldNum" sz="quarter" idx="12"/>
          </p:nvPr>
        </p:nvSpPr>
        <p:spPr/>
        <p:txBody>
          <a:bodyPr/>
          <a:lstStyle/>
          <a:p>
            <a:fld id="{2A59257B-6A79-6A41-B064-AEC6AD6C0FF7}" type="slidenum">
              <a:rPr lang="en-US" smtClean="0"/>
              <a:t>‹#›</a:t>
            </a:fld>
            <a:endParaRPr lang="en-US"/>
          </a:p>
        </p:txBody>
      </p:sp>
    </p:spTree>
    <p:extLst>
      <p:ext uri="{BB962C8B-B14F-4D97-AF65-F5344CB8AC3E}">
        <p14:creationId xmlns:p14="http://schemas.microsoft.com/office/powerpoint/2010/main" val="412026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DB6B6-AB76-5621-1C5F-56B4D4C7295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454DA-B38D-EF93-5E29-A63CE2365A8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AA412F4-201A-C2E3-DAB6-9ED45D2F6CB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A7FB104-FD7A-8C08-C17B-2C546A05595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CEF6560-3C0A-C83B-1F28-5E5DAC63F7B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55255FE-FD07-F5AA-817D-44C4FEF5F2BF}"/>
              </a:ext>
            </a:extLst>
          </p:cNvPr>
          <p:cNvSpPr>
            <a:spLocks noGrp="1"/>
          </p:cNvSpPr>
          <p:nvPr>
            <p:ph type="dt" sz="half" idx="10"/>
          </p:nvPr>
        </p:nvSpPr>
        <p:spPr/>
        <p:txBody>
          <a:bodyPr/>
          <a:lstStyle/>
          <a:p>
            <a:fld id="{6A250534-52E6-0947-BEF9-E7E94DF0C843}" type="datetimeFigureOut">
              <a:rPr lang="en-US" smtClean="0"/>
              <a:t>4/16/22</a:t>
            </a:fld>
            <a:endParaRPr lang="en-US"/>
          </a:p>
        </p:txBody>
      </p:sp>
      <p:sp>
        <p:nvSpPr>
          <p:cNvPr id="8" name="Footer Placeholder 7">
            <a:extLst>
              <a:ext uri="{FF2B5EF4-FFF2-40B4-BE49-F238E27FC236}">
                <a16:creationId xmlns:a16="http://schemas.microsoft.com/office/drawing/2014/main" id="{5F8ABD25-6BDC-28F0-D27E-0933DCB208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47688C5-70F0-D59B-52A9-50FE0D941CBD}"/>
              </a:ext>
            </a:extLst>
          </p:cNvPr>
          <p:cNvSpPr>
            <a:spLocks noGrp="1"/>
          </p:cNvSpPr>
          <p:nvPr>
            <p:ph type="sldNum" sz="quarter" idx="12"/>
          </p:nvPr>
        </p:nvSpPr>
        <p:spPr/>
        <p:txBody>
          <a:bodyPr/>
          <a:lstStyle/>
          <a:p>
            <a:fld id="{2A59257B-6A79-6A41-B064-AEC6AD6C0FF7}" type="slidenum">
              <a:rPr lang="en-US" smtClean="0"/>
              <a:t>‹#›</a:t>
            </a:fld>
            <a:endParaRPr lang="en-US"/>
          </a:p>
        </p:txBody>
      </p:sp>
    </p:spTree>
    <p:extLst>
      <p:ext uri="{BB962C8B-B14F-4D97-AF65-F5344CB8AC3E}">
        <p14:creationId xmlns:p14="http://schemas.microsoft.com/office/powerpoint/2010/main" val="27970337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FC56D-197A-E026-091C-05C02CEC8F6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5F7D679-805F-ECD4-851B-05A59B26E578}"/>
              </a:ext>
            </a:extLst>
          </p:cNvPr>
          <p:cNvSpPr>
            <a:spLocks noGrp="1"/>
          </p:cNvSpPr>
          <p:nvPr>
            <p:ph type="dt" sz="half" idx="10"/>
          </p:nvPr>
        </p:nvSpPr>
        <p:spPr/>
        <p:txBody>
          <a:bodyPr/>
          <a:lstStyle/>
          <a:p>
            <a:fld id="{6A250534-52E6-0947-BEF9-E7E94DF0C843}" type="datetimeFigureOut">
              <a:rPr lang="en-US" smtClean="0"/>
              <a:t>4/16/22</a:t>
            </a:fld>
            <a:endParaRPr lang="en-US"/>
          </a:p>
        </p:txBody>
      </p:sp>
      <p:sp>
        <p:nvSpPr>
          <p:cNvPr id="4" name="Footer Placeholder 3">
            <a:extLst>
              <a:ext uri="{FF2B5EF4-FFF2-40B4-BE49-F238E27FC236}">
                <a16:creationId xmlns:a16="http://schemas.microsoft.com/office/drawing/2014/main" id="{2105156D-98AF-AC42-AACC-1271DED1034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394EA8-607B-50C5-DC26-1BFB0C4C7636}"/>
              </a:ext>
            </a:extLst>
          </p:cNvPr>
          <p:cNvSpPr>
            <a:spLocks noGrp="1"/>
          </p:cNvSpPr>
          <p:nvPr>
            <p:ph type="sldNum" sz="quarter" idx="12"/>
          </p:nvPr>
        </p:nvSpPr>
        <p:spPr/>
        <p:txBody>
          <a:bodyPr/>
          <a:lstStyle/>
          <a:p>
            <a:fld id="{2A59257B-6A79-6A41-B064-AEC6AD6C0FF7}" type="slidenum">
              <a:rPr lang="en-US" smtClean="0"/>
              <a:t>‹#›</a:t>
            </a:fld>
            <a:endParaRPr lang="en-US"/>
          </a:p>
        </p:txBody>
      </p:sp>
    </p:spTree>
    <p:extLst>
      <p:ext uri="{BB962C8B-B14F-4D97-AF65-F5344CB8AC3E}">
        <p14:creationId xmlns:p14="http://schemas.microsoft.com/office/powerpoint/2010/main" val="18495749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E50D6E-DA98-5DFB-1DFF-AFA153A62D56}"/>
              </a:ext>
            </a:extLst>
          </p:cNvPr>
          <p:cNvSpPr>
            <a:spLocks noGrp="1"/>
          </p:cNvSpPr>
          <p:nvPr>
            <p:ph type="dt" sz="half" idx="10"/>
          </p:nvPr>
        </p:nvSpPr>
        <p:spPr/>
        <p:txBody>
          <a:bodyPr/>
          <a:lstStyle/>
          <a:p>
            <a:fld id="{6A250534-52E6-0947-BEF9-E7E94DF0C843}" type="datetimeFigureOut">
              <a:rPr lang="en-US" smtClean="0"/>
              <a:t>4/16/22</a:t>
            </a:fld>
            <a:endParaRPr lang="en-US"/>
          </a:p>
        </p:txBody>
      </p:sp>
      <p:sp>
        <p:nvSpPr>
          <p:cNvPr id="3" name="Footer Placeholder 2">
            <a:extLst>
              <a:ext uri="{FF2B5EF4-FFF2-40B4-BE49-F238E27FC236}">
                <a16:creationId xmlns:a16="http://schemas.microsoft.com/office/drawing/2014/main" id="{B2E5D38F-933E-C280-A1BA-AEFC248C22C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2D0F834-6BE9-4E96-5EEF-AE327763C090}"/>
              </a:ext>
            </a:extLst>
          </p:cNvPr>
          <p:cNvSpPr>
            <a:spLocks noGrp="1"/>
          </p:cNvSpPr>
          <p:nvPr>
            <p:ph type="sldNum" sz="quarter" idx="12"/>
          </p:nvPr>
        </p:nvSpPr>
        <p:spPr/>
        <p:txBody>
          <a:bodyPr/>
          <a:lstStyle/>
          <a:p>
            <a:fld id="{2A59257B-6A79-6A41-B064-AEC6AD6C0FF7}" type="slidenum">
              <a:rPr lang="en-US" smtClean="0"/>
              <a:t>‹#›</a:t>
            </a:fld>
            <a:endParaRPr lang="en-US"/>
          </a:p>
        </p:txBody>
      </p:sp>
    </p:spTree>
    <p:extLst>
      <p:ext uri="{BB962C8B-B14F-4D97-AF65-F5344CB8AC3E}">
        <p14:creationId xmlns:p14="http://schemas.microsoft.com/office/powerpoint/2010/main" val="2789762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7E22A-2B98-3605-8394-B28D273962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6C33761-9592-A1A5-2FD1-638E3FFEE2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F89E243-AD7C-C979-E675-A82F8D4D9F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FE913DE-E6FF-2F5F-07C6-6B634A93161A}"/>
              </a:ext>
            </a:extLst>
          </p:cNvPr>
          <p:cNvSpPr>
            <a:spLocks noGrp="1"/>
          </p:cNvSpPr>
          <p:nvPr>
            <p:ph type="dt" sz="half" idx="10"/>
          </p:nvPr>
        </p:nvSpPr>
        <p:spPr/>
        <p:txBody>
          <a:bodyPr/>
          <a:lstStyle/>
          <a:p>
            <a:fld id="{6A250534-52E6-0947-BEF9-E7E94DF0C843}" type="datetimeFigureOut">
              <a:rPr lang="en-US" smtClean="0"/>
              <a:t>4/16/22</a:t>
            </a:fld>
            <a:endParaRPr lang="en-US"/>
          </a:p>
        </p:txBody>
      </p:sp>
      <p:sp>
        <p:nvSpPr>
          <p:cNvPr id="6" name="Footer Placeholder 5">
            <a:extLst>
              <a:ext uri="{FF2B5EF4-FFF2-40B4-BE49-F238E27FC236}">
                <a16:creationId xmlns:a16="http://schemas.microsoft.com/office/drawing/2014/main" id="{5170150C-67A5-CD3A-8E5A-5932098603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E829E9-B7D6-7EAD-991A-63DF7ED84D6D}"/>
              </a:ext>
            </a:extLst>
          </p:cNvPr>
          <p:cNvSpPr>
            <a:spLocks noGrp="1"/>
          </p:cNvSpPr>
          <p:nvPr>
            <p:ph type="sldNum" sz="quarter" idx="12"/>
          </p:nvPr>
        </p:nvSpPr>
        <p:spPr/>
        <p:txBody>
          <a:bodyPr/>
          <a:lstStyle/>
          <a:p>
            <a:fld id="{2A59257B-6A79-6A41-B064-AEC6AD6C0FF7}" type="slidenum">
              <a:rPr lang="en-US" smtClean="0"/>
              <a:t>‹#›</a:t>
            </a:fld>
            <a:endParaRPr lang="en-US"/>
          </a:p>
        </p:txBody>
      </p:sp>
    </p:spTree>
    <p:extLst>
      <p:ext uri="{BB962C8B-B14F-4D97-AF65-F5344CB8AC3E}">
        <p14:creationId xmlns:p14="http://schemas.microsoft.com/office/powerpoint/2010/main" val="21287204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CDA51-4B9A-F810-C552-259BF12A35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A7E25F2-3160-9C05-3102-ABADA295AA1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77CFC8A-66BE-8A2D-9CD7-8E16651F1E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CE6329-85FD-3E3C-9116-6B250C5AFB76}"/>
              </a:ext>
            </a:extLst>
          </p:cNvPr>
          <p:cNvSpPr>
            <a:spLocks noGrp="1"/>
          </p:cNvSpPr>
          <p:nvPr>
            <p:ph type="dt" sz="half" idx="10"/>
          </p:nvPr>
        </p:nvSpPr>
        <p:spPr/>
        <p:txBody>
          <a:bodyPr/>
          <a:lstStyle/>
          <a:p>
            <a:fld id="{6A250534-52E6-0947-BEF9-E7E94DF0C843}" type="datetimeFigureOut">
              <a:rPr lang="en-US" smtClean="0"/>
              <a:t>4/16/22</a:t>
            </a:fld>
            <a:endParaRPr lang="en-US"/>
          </a:p>
        </p:txBody>
      </p:sp>
      <p:sp>
        <p:nvSpPr>
          <p:cNvPr id="6" name="Footer Placeholder 5">
            <a:extLst>
              <a:ext uri="{FF2B5EF4-FFF2-40B4-BE49-F238E27FC236}">
                <a16:creationId xmlns:a16="http://schemas.microsoft.com/office/drawing/2014/main" id="{FCA8B3F0-7E53-5244-BB03-FCA05ACAA3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05B10C-08B0-38DC-A9E5-93C0D27C2EF1}"/>
              </a:ext>
            </a:extLst>
          </p:cNvPr>
          <p:cNvSpPr>
            <a:spLocks noGrp="1"/>
          </p:cNvSpPr>
          <p:nvPr>
            <p:ph type="sldNum" sz="quarter" idx="12"/>
          </p:nvPr>
        </p:nvSpPr>
        <p:spPr/>
        <p:txBody>
          <a:bodyPr/>
          <a:lstStyle/>
          <a:p>
            <a:fld id="{2A59257B-6A79-6A41-B064-AEC6AD6C0FF7}" type="slidenum">
              <a:rPr lang="en-US" smtClean="0"/>
              <a:t>‹#›</a:t>
            </a:fld>
            <a:endParaRPr lang="en-US"/>
          </a:p>
        </p:txBody>
      </p:sp>
    </p:spTree>
    <p:extLst>
      <p:ext uri="{BB962C8B-B14F-4D97-AF65-F5344CB8AC3E}">
        <p14:creationId xmlns:p14="http://schemas.microsoft.com/office/powerpoint/2010/main" val="12115857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1711BE-3B6A-13B8-AF2A-F91851A569E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46C5E1B-C691-0393-FC06-A0D2182953C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AA38EA-AC94-2BAA-23D5-46AA8914E77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250534-52E6-0947-BEF9-E7E94DF0C843}" type="datetimeFigureOut">
              <a:rPr lang="en-US" smtClean="0"/>
              <a:t>4/16/22</a:t>
            </a:fld>
            <a:endParaRPr lang="en-US"/>
          </a:p>
        </p:txBody>
      </p:sp>
      <p:sp>
        <p:nvSpPr>
          <p:cNvPr id="5" name="Footer Placeholder 4">
            <a:extLst>
              <a:ext uri="{FF2B5EF4-FFF2-40B4-BE49-F238E27FC236}">
                <a16:creationId xmlns:a16="http://schemas.microsoft.com/office/drawing/2014/main" id="{A2BADDF0-472E-309B-2272-039E8C5E25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5357E62-7637-4D0A-EA61-8807C3B75F2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59257B-6A79-6A41-B064-AEC6AD6C0FF7}" type="slidenum">
              <a:rPr lang="en-US" smtClean="0"/>
              <a:t>‹#›</a:t>
            </a:fld>
            <a:endParaRPr lang="en-US"/>
          </a:p>
        </p:txBody>
      </p:sp>
    </p:spTree>
    <p:extLst>
      <p:ext uri="{BB962C8B-B14F-4D97-AF65-F5344CB8AC3E}">
        <p14:creationId xmlns:p14="http://schemas.microsoft.com/office/powerpoint/2010/main" val="29590645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9.jpeg"/><Relationship Id="rId7" Type="http://schemas.openxmlformats.org/officeDocument/2006/relationships/diagramColors" Target="../diagrams/colors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a:extLst>
              <a:ext uri="{FF2B5EF4-FFF2-40B4-BE49-F238E27FC236}">
                <a16:creationId xmlns:a16="http://schemas.microsoft.com/office/drawing/2014/main" id="{85F6A22E-3080-4ADA-81C4-A2F7F7A0FF7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284" r="1" b="1"/>
          <a:stretch/>
        </p:blipFill>
        <p:spPr>
          <a:xfrm>
            <a:off x="6981824" y="898782"/>
            <a:ext cx="4448175" cy="2494992"/>
          </a:xfrm>
          <a:prstGeom prst="rect">
            <a:avLst/>
          </a:prstGeom>
        </p:spPr>
      </p:pic>
      <p:grpSp>
        <p:nvGrpSpPr>
          <p:cNvPr id="31" name="Group 30">
            <a:extLst>
              <a:ext uri="{FF2B5EF4-FFF2-40B4-BE49-F238E27FC236}">
                <a16:creationId xmlns:a16="http://schemas.microsoft.com/office/drawing/2014/main" id="{59A59B10-9D94-4C5B-8BF0-95928DCE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32" name="Group 31">
              <a:extLst>
                <a:ext uri="{FF2B5EF4-FFF2-40B4-BE49-F238E27FC236}">
                  <a16:creationId xmlns:a16="http://schemas.microsoft.com/office/drawing/2014/main" id="{354E31B9-72DD-4DE4-B3E3-4395530BEC1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26" name="Freeform: Shape 35">
                <a:extLst>
                  <a:ext uri="{FF2B5EF4-FFF2-40B4-BE49-F238E27FC236}">
                    <a16:creationId xmlns:a16="http://schemas.microsoft.com/office/drawing/2014/main" id="{68738192-1FEA-49E1-BFF3-6D1C324A5C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Freeform: Shape 36">
                <a:extLst>
                  <a:ext uri="{FF2B5EF4-FFF2-40B4-BE49-F238E27FC236}">
                    <a16:creationId xmlns:a16="http://schemas.microsoft.com/office/drawing/2014/main" id="{F3C51644-0F34-453B-92B8-9FF33932E2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33" name="Group 32">
              <a:extLst>
                <a:ext uri="{FF2B5EF4-FFF2-40B4-BE49-F238E27FC236}">
                  <a16:creationId xmlns:a16="http://schemas.microsoft.com/office/drawing/2014/main" id="{8ADB9AB8-2EB4-4B5E-9A1E-84F2E44D918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28" name="Freeform: Shape 33">
                <a:extLst>
                  <a:ext uri="{FF2B5EF4-FFF2-40B4-BE49-F238E27FC236}">
                    <a16:creationId xmlns:a16="http://schemas.microsoft.com/office/drawing/2014/main" id="{95F439B0-E080-4B01-85AF-D226A85BA4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Shape 34">
                <a:extLst>
                  <a:ext uri="{FF2B5EF4-FFF2-40B4-BE49-F238E27FC236}">
                    <a16:creationId xmlns:a16="http://schemas.microsoft.com/office/drawing/2014/main" id="{EDEC643B-AA3F-4913-B411-1458BCEF26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6">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2D052BDD-1F92-F53E-DF58-DB2F9FDAFCC4}"/>
              </a:ext>
            </a:extLst>
          </p:cNvPr>
          <p:cNvSpPr>
            <a:spLocks noGrp="1"/>
          </p:cNvSpPr>
          <p:nvPr>
            <p:ph type="ctrTitle"/>
          </p:nvPr>
        </p:nvSpPr>
        <p:spPr>
          <a:xfrm>
            <a:off x="552291" y="674166"/>
            <a:ext cx="5667532" cy="1705131"/>
          </a:xfrm>
        </p:spPr>
        <p:txBody>
          <a:bodyPr>
            <a:normAutofit/>
          </a:bodyPr>
          <a:lstStyle/>
          <a:p>
            <a:pPr algn="l"/>
            <a:r>
              <a:rPr lang="en-US" sz="5000" dirty="0">
                <a:solidFill>
                  <a:schemeClr val="bg1"/>
                </a:solidFill>
              </a:rPr>
              <a:t>Battling Food Waste in Retail-Stores </a:t>
            </a:r>
          </a:p>
        </p:txBody>
      </p:sp>
      <p:sp>
        <p:nvSpPr>
          <p:cNvPr id="3" name="Subtitle 2">
            <a:extLst>
              <a:ext uri="{FF2B5EF4-FFF2-40B4-BE49-F238E27FC236}">
                <a16:creationId xmlns:a16="http://schemas.microsoft.com/office/drawing/2014/main" id="{FC8EDD36-BBE3-08B1-8FF0-623F06F0E88E}"/>
              </a:ext>
            </a:extLst>
          </p:cNvPr>
          <p:cNvSpPr>
            <a:spLocks noGrp="1"/>
          </p:cNvSpPr>
          <p:nvPr>
            <p:ph type="subTitle" idx="1"/>
          </p:nvPr>
        </p:nvSpPr>
        <p:spPr>
          <a:xfrm>
            <a:off x="835024" y="3809999"/>
            <a:ext cx="7025753" cy="1012778"/>
          </a:xfrm>
        </p:spPr>
        <p:txBody>
          <a:bodyPr>
            <a:normAutofit/>
          </a:bodyPr>
          <a:lstStyle/>
          <a:p>
            <a:pPr algn="l"/>
            <a:r>
              <a:rPr lang="en-US" dirty="0">
                <a:solidFill>
                  <a:schemeClr val="bg1"/>
                </a:solidFill>
              </a:rPr>
              <a:t>Team JSS</a:t>
            </a:r>
          </a:p>
          <a:p>
            <a:pPr algn="l"/>
            <a:r>
              <a:rPr lang="en-US" dirty="0">
                <a:solidFill>
                  <a:schemeClr val="bg1"/>
                </a:solidFill>
              </a:rPr>
              <a:t>Sai, </a:t>
            </a:r>
            <a:r>
              <a:rPr lang="en-US" dirty="0" err="1">
                <a:solidFill>
                  <a:schemeClr val="bg1"/>
                </a:solidFill>
              </a:rPr>
              <a:t>Sohail</a:t>
            </a:r>
            <a:r>
              <a:rPr lang="en-US" dirty="0">
                <a:solidFill>
                  <a:schemeClr val="bg1"/>
                </a:solidFill>
              </a:rPr>
              <a:t>, Jacky</a:t>
            </a:r>
          </a:p>
        </p:txBody>
      </p:sp>
      <p:sp>
        <p:nvSpPr>
          <p:cNvPr id="4" name="TextBox 3">
            <a:extLst>
              <a:ext uri="{FF2B5EF4-FFF2-40B4-BE49-F238E27FC236}">
                <a16:creationId xmlns:a16="http://schemas.microsoft.com/office/drawing/2014/main" id="{DA87FA02-8941-51A2-9B16-0F4F24BB0511}"/>
              </a:ext>
            </a:extLst>
          </p:cNvPr>
          <p:cNvSpPr txBox="1"/>
          <p:nvPr/>
        </p:nvSpPr>
        <p:spPr>
          <a:xfrm>
            <a:off x="710630" y="2730297"/>
            <a:ext cx="5543709" cy="646331"/>
          </a:xfrm>
          <a:prstGeom prst="rect">
            <a:avLst/>
          </a:prstGeom>
          <a:noFill/>
        </p:spPr>
        <p:txBody>
          <a:bodyPr wrap="square" rtlCol="0">
            <a:spAutoFit/>
          </a:bodyPr>
          <a:lstStyle/>
          <a:p>
            <a:r>
              <a:rPr lang="en-US" dirty="0">
                <a:solidFill>
                  <a:schemeClr val="bg1"/>
                </a:solidFill>
              </a:rPr>
              <a:t>--Predicting Retail-Stores Demand based on date of the year </a:t>
            </a:r>
          </a:p>
        </p:txBody>
      </p:sp>
    </p:spTree>
    <p:extLst>
      <p:ext uri="{BB962C8B-B14F-4D97-AF65-F5344CB8AC3E}">
        <p14:creationId xmlns:p14="http://schemas.microsoft.com/office/powerpoint/2010/main" val="3350541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1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picture containing text, full, sale, several&#10;&#10;Description automatically generated">
            <a:extLst>
              <a:ext uri="{FF2B5EF4-FFF2-40B4-BE49-F238E27FC236}">
                <a16:creationId xmlns:a16="http://schemas.microsoft.com/office/drawing/2014/main" id="{4C170AE3-0D99-8DA7-1D2C-8E9E101AA46D}"/>
              </a:ext>
            </a:extLst>
          </p:cNvPr>
          <p:cNvPicPr>
            <a:picLocks noChangeAspect="1"/>
          </p:cNvPicPr>
          <p:nvPr/>
        </p:nvPicPr>
        <p:blipFill rotWithShape="1">
          <a:blip r:embed="rId3"/>
          <a:srcRect t="8532" r="-2" b="-2"/>
          <a:stretch/>
        </p:blipFill>
        <p:spPr>
          <a:xfrm>
            <a:off x="6015107" y="-1"/>
            <a:ext cx="6176895" cy="2937954"/>
          </a:xfrm>
          <a:prstGeom prst="rect">
            <a:avLst/>
          </a:prstGeom>
        </p:spPr>
      </p:pic>
      <p:pic>
        <p:nvPicPr>
          <p:cNvPr id="7" name="Picture 6" descr="A picture containing text, indoor, floor, ceiling&#10;&#10;Description automatically generated">
            <a:extLst>
              <a:ext uri="{FF2B5EF4-FFF2-40B4-BE49-F238E27FC236}">
                <a16:creationId xmlns:a16="http://schemas.microsoft.com/office/drawing/2014/main" id="{7C063C19-F122-38ED-7DF5-359D911E0BC5}"/>
              </a:ext>
            </a:extLst>
          </p:cNvPr>
          <p:cNvPicPr>
            <a:picLocks noChangeAspect="1"/>
          </p:cNvPicPr>
          <p:nvPr/>
        </p:nvPicPr>
        <p:blipFill rotWithShape="1">
          <a:blip r:embed="rId4"/>
          <a:srcRect t="10253" r="1" b="18628"/>
          <a:stretch/>
        </p:blipFill>
        <p:spPr>
          <a:xfrm>
            <a:off x="4203638" y="2937953"/>
            <a:ext cx="7988360" cy="3920047"/>
          </a:xfrm>
          <a:prstGeom prst="rect">
            <a:avLst/>
          </a:prstGeom>
        </p:spPr>
      </p:pic>
      <p:sp>
        <p:nvSpPr>
          <p:cNvPr id="115" name="Freeform: Shape 114">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7" name="Freeform: Shape 116">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507BCE9-1DF4-6401-FD2C-6C33BC3E302D}"/>
              </a:ext>
            </a:extLst>
          </p:cNvPr>
          <p:cNvSpPr>
            <a:spLocks noGrp="1"/>
          </p:cNvSpPr>
          <p:nvPr>
            <p:ph type="title"/>
          </p:nvPr>
        </p:nvSpPr>
        <p:spPr>
          <a:xfrm>
            <a:off x="804672" y="365125"/>
            <a:ext cx="5266155" cy="1325563"/>
          </a:xfrm>
        </p:spPr>
        <p:txBody>
          <a:bodyPr vert="horz" lIns="91440" tIns="45720" rIns="91440" bIns="45720" rtlCol="0" anchor="ctr">
            <a:normAutofit/>
          </a:bodyPr>
          <a:lstStyle/>
          <a:p>
            <a:r>
              <a:rPr lang="en-US" sz="4100" kern="1200">
                <a:solidFill>
                  <a:schemeClr val="tx1"/>
                </a:solidFill>
                <a:latin typeface="+mj-lt"/>
                <a:ea typeface="+mj-ea"/>
                <a:cs typeface="+mj-cs"/>
              </a:rPr>
              <a:t>Consumer behaviors are sometimes unexpected </a:t>
            </a:r>
          </a:p>
        </p:txBody>
      </p:sp>
      <p:sp>
        <p:nvSpPr>
          <p:cNvPr id="11" name="TextBox 10">
            <a:extLst>
              <a:ext uri="{FF2B5EF4-FFF2-40B4-BE49-F238E27FC236}">
                <a16:creationId xmlns:a16="http://schemas.microsoft.com/office/drawing/2014/main" id="{2A1CA427-DF6E-13E8-F131-9388A0EBBD0A}"/>
              </a:ext>
            </a:extLst>
          </p:cNvPr>
          <p:cNvSpPr txBox="1"/>
          <p:nvPr/>
        </p:nvSpPr>
        <p:spPr>
          <a:xfrm>
            <a:off x="804668" y="2869595"/>
            <a:ext cx="3941499" cy="4154361"/>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dirty="0"/>
              <a:t>Demand for different items varies at different points in time.</a:t>
            </a:r>
          </a:p>
          <a:p>
            <a:pPr indent="-228600">
              <a:lnSpc>
                <a:spcPct val="90000"/>
              </a:lnSpc>
              <a:spcAft>
                <a:spcPts val="600"/>
              </a:spcAft>
              <a:buFont typeface="Arial" panose="020B0604020202020204" pitchFamily="34" charset="0"/>
              <a:buChar char="•"/>
            </a:pPr>
            <a:endParaRPr lang="en-US" sz="2000" b="0" dirty="0">
              <a:effectLst/>
            </a:endParaRPr>
          </a:p>
          <a:p>
            <a:pPr indent="-228600">
              <a:lnSpc>
                <a:spcPct val="90000"/>
              </a:lnSpc>
              <a:spcAft>
                <a:spcPts val="600"/>
              </a:spcAft>
              <a:buFont typeface="Arial" panose="020B0604020202020204" pitchFamily="34" charset="0"/>
              <a:buChar char="•"/>
            </a:pPr>
            <a:r>
              <a:rPr lang="en-US" sz="2000" dirty="0"/>
              <a:t>Various external factors affect the demand.</a:t>
            </a:r>
            <a:endParaRPr lang="en-US" sz="2000" b="0" dirty="0">
              <a:effectLst/>
            </a:endParaRPr>
          </a:p>
          <a:p>
            <a:pPr>
              <a:lnSpc>
                <a:spcPct val="90000"/>
              </a:lnSpc>
              <a:spcAft>
                <a:spcPts val="600"/>
              </a:spcAft>
            </a:pPr>
            <a:br>
              <a:rPr lang="en-US" sz="2000" dirty="0"/>
            </a:br>
            <a:endParaRPr lang="en-US" sz="2000" dirty="0"/>
          </a:p>
        </p:txBody>
      </p:sp>
      <p:sp>
        <p:nvSpPr>
          <p:cNvPr id="8" name="TextBox 7">
            <a:extLst>
              <a:ext uri="{FF2B5EF4-FFF2-40B4-BE49-F238E27FC236}">
                <a16:creationId xmlns:a16="http://schemas.microsoft.com/office/drawing/2014/main" id="{4A1D648A-C26D-10C1-A591-4F3C367EC8E3}"/>
              </a:ext>
            </a:extLst>
          </p:cNvPr>
          <p:cNvSpPr txBox="1"/>
          <p:nvPr/>
        </p:nvSpPr>
        <p:spPr>
          <a:xfrm>
            <a:off x="804672" y="2022601"/>
            <a:ext cx="3941499" cy="4154361"/>
          </a:xfrm>
          <a:prstGeom prst="rect">
            <a:avLst/>
          </a:prstGeom>
        </p:spPr>
        <p:txBody>
          <a:bodyPr vert="horz" lIns="91440" tIns="45720" rIns="91440" bIns="45720" rtlCol="0">
            <a:normAutofit/>
          </a:bodyPr>
          <a:lstStyle/>
          <a:p>
            <a:pPr>
              <a:lnSpc>
                <a:spcPct val="90000"/>
              </a:lnSpc>
              <a:spcAft>
                <a:spcPts val="600"/>
              </a:spcAft>
            </a:pPr>
            <a:endParaRPr lang="en-US" sz="2000" dirty="0"/>
          </a:p>
        </p:txBody>
      </p:sp>
    </p:spTree>
    <p:extLst>
      <p:ext uri="{BB962C8B-B14F-4D97-AF65-F5344CB8AC3E}">
        <p14:creationId xmlns:p14="http://schemas.microsoft.com/office/powerpoint/2010/main" val="89506485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Green building in a cornfield">
            <a:extLst>
              <a:ext uri="{FF2B5EF4-FFF2-40B4-BE49-F238E27FC236}">
                <a16:creationId xmlns:a16="http://schemas.microsoft.com/office/drawing/2014/main" id="{FBEDD4CF-B77E-4572-56CE-E1AA26194D22}"/>
              </a:ext>
            </a:extLst>
          </p:cNvPr>
          <p:cNvPicPr>
            <a:picLocks noChangeAspect="1"/>
          </p:cNvPicPr>
          <p:nvPr/>
        </p:nvPicPr>
        <p:blipFill rotWithShape="1">
          <a:blip r:embed="rId3"/>
          <a:srcRect l="3037" r="18371" b="-1"/>
          <a:stretch/>
        </p:blipFill>
        <p:spPr>
          <a:xfrm>
            <a:off x="4117521" y="10"/>
            <a:ext cx="8074479" cy="6857990"/>
          </a:xfrm>
          <a:prstGeom prst="rect">
            <a:avLst/>
          </a:prstGeom>
        </p:spPr>
      </p:pic>
      <p:sp>
        <p:nvSpPr>
          <p:cNvPr id="9" name="Freeform: Shape 8">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D48ECDEB-B5EB-00A5-AA18-309030FA008C}"/>
              </a:ext>
            </a:extLst>
          </p:cNvPr>
          <p:cNvSpPr>
            <a:spLocks noGrp="1"/>
          </p:cNvSpPr>
          <p:nvPr>
            <p:ph idx="1"/>
          </p:nvPr>
        </p:nvSpPr>
        <p:spPr>
          <a:xfrm>
            <a:off x="804672" y="2022601"/>
            <a:ext cx="3941499" cy="4154361"/>
          </a:xfrm>
        </p:spPr>
        <p:txBody>
          <a:bodyPr>
            <a:normAutofit lnSpcReduction="10000"/>
          </a:bodyPr>
          <a:lstStyle/>
          <a:p>
            <a:r>
              <a:rPr lang="en-US" sz="1700" dirty="0"/>
              <a:t>Most of the wastage comes from the perishable food being not consumed on time. </a:t>
            </a:r>
            <a:endParaRPr lang="en-US" sz="1700" b="0" dirty="0">
              <a:effectLst/>
            </a:endParaRPr>
          </a:p>
          <a:p>
            <a:endParaRPr lang="en-US" sz="1700" dirty="0"/>
          </a:p>
          <a:p>
            <a:r>
              <a:rPr lang="en-US" sz="1700" dirty="0"/>
              <a:t>Demand Forecasting helps in optimizing the inventory for maximum utilization.</a:t>
            </a:r>
            <a:endParaRPr lang="en-US" sz="1700" b="0" dirty="0">
              <a:effectLst/>
            </a:endParaRPr>
          </a:p>
          <a:p>
            <a:endParaRPr lang="en-US" sz="1700" dirty="0"/>
          </a:p>
          <a:p>
            <a:r>
              <a:rPr lang="en-US" sz="1700" dirty="0"/>
              <a:t>Reduction in waste has monetary and environmental benefits.</a:t>
            </a:r>
            <a:endParaRPr lang="en-US" sz="1700" b="0" dirty="0">
              <a:effectLst/>
            </a:endParaRPr>
          </a:p>
          <a:p>
            <a:endParaRPr lang="en-US" sz="1700" dirty="0"/>
          </a:p>
          <a:p>
            <a:r>
              <a:rPr lang="en-US" sz="1700" dirty="0"/>
              <a:t>170 million metric tons of CO</a:t>
            </a:r>
            <a:r>
              <a:rPr lang="en-US" sz="1700" baseline="-25000" dirty="0"/>
              <a:t>2</a:t>
            </a:r>
            <a:r>
              <a:rPr lang="en-US" sz="1700" dirty="0"/>
              <a:t> emissions -  42 coal powered plants !</a:t>
            </a:r>
            <a:endParaRPr lang="en-US" sz="1700" b="0" dirty="0">
              <a:effectLst/>
            </a:endParaRPr>
          </a:p>
          <a:p>
            <a:pPr marL="0" indent="0">
              <a:buNone/>
            </a:pPr>
            <a:br>
              <a:rPr lang="en-US" sz="1700" b="0" dirty="0">
                <a:effectLst/>
              </a:rPr>
            </a:br>
            <a:br>
              <a:rPr lang="en-US" sz="1700" b="0" dirty="0">
                <a:effectLst/>
              </a:rPr>
            </a:br>
            <a:endParaRPr lang="en-US" sz="1700" dirty="0"/>
          </a:p>
        </p:txBody>
      </p:sp>
    </p:spTree>
    <p:extLst>
      <p:ext uri="{BB962C8B-B14F-4D97-AF65-F5344CB8AC3E}">
        <p14:creationId xmlns:p14="http://schemas.microsoft.com/office/powerpoint/2010/main" val="394347539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Freeform: Shape 138">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6EE1478-2D26-ADF3-1E2B-EFC9153A861B}"/>
              </a:ext>
            </a:extLst>
          </p:cNvPr>
          <p:cNvSpPr>
            <a:spLocks noGrp="1"/>
          </p:cNvSpPr>
          <p:nvPr>
            <p:ph type="title"/>
          </p:nvPr>
        </p:nvSpPr>
        <p:spPr>
          <a:xfrm>
            <a:off x="838201" y="643467"/>
            <a:ext cx="3888526" cy="1800526"/>
          </a:xfrm>
        </p:spPr>
        <p:txBody>
          <a:bodyPr>
            <a:normAutofit/>
          </a:bodyPr>
          <a:lstStyle/>
          <a:p>
            <a:r>
              <a:rPr lang="en-US" sz="2400" dirty="0"/>
              <a:t>Enhance Demand Planning is the best solution!</a:t>
            </a:r>
            <a:br>
              <a:rPr lang="en-US" sz="2400" b="0" dirty="0">
                <a:effectLst/>
              </a:rPr>
            </a:br>
            <a:br>
              <a:rPr lang="en-US" sz="2400" dirty="0"/>
            </a:br>
            <a:endParaRPr lang="en-US" sz="2400" dirty="0"/>
          </a:p>
        </p:txBody>
      </p:sp>
      <p:sp>
        <p:nvSpPr>
          <p:cNvPr id="3" name="Content Placeholder 2">
            <a:extLst>
              <a:ext uri="{FF2B5EF4-FFF2-40B4-BE49-F238E27FC236}">
                <a16:creationId xmlns:a16="http://schemas.microsoft.com/office/drawing/2014/main" id="{87FB6898-C1C0-85C0-73DD-0FECAE235D3D}"/>
              </a:ext>
            </a:extLst>
          </p:cNvPr>
          <p:cNvSpPr>
            <a:spLocks noGrp="1"/>
          </p:cNvSpPr>
          <p:nvPr>
            <p:ph idx="1"/>
          </p:nvPr>
        </p:nvSpPr>
        <p:spPr>
          <a:xfrm>
            <a:off x="838201" y="2623381"/>
            <a:ext cx="3888528" cy="3553581"/>
          </a:xfrm>
        </p:spPr>
        <p:txBody>
          <a:bodyPr>
            <a:normAutofit/>
          </a:bodyPr>
          <a:lstStyle/>
          <a:p>
            <a:r>
              <a:rPr lang="en-US" sz="2000" dirty="0"/>
              <a:t>Retail stores have the biggest influence on food demand connecting producers and suppliers to consumers.</a:t>
            </a:r>
          </a:p>
        </p:txBody>
      </p:sp>
      <p:pic>
        <p:nvPicPr>
          <p:cNvPr id="1028" name="Picture 4">
            <a:extLst>
              <a:ext uri="{FF2B5EF4-FFF2-40B4-BE49-F238E27FC236}">
                <a16:creationId xmlns:a16="http://schemas.microsoft.com/office/drawing/2014/main" id="{ECD0BFCF-6E2D-EF79-11BB-C332BBCA2F2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800986" y="868231"/>
            <a:ext cx="4747547" cy="514988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6D6B324-5D72-1AB3-4217-5D67B8F73636}"/>
              </a:ext>
            </a:extLst>
          </p:cNvPr>
          <p:cNvSpPr txBox="1"/>
          <p:nvPr/>
        </p:nvSpPr>
        <p:spPr>
          <a:xfrm>
            <a:off x="8859187" y="6068724"/>
            <a:ext cx="2858347" cy="369332"/>
          </a:xfrm>
          <a:prstGeom prst="rect">
            <a:avLst/>
          </a:prstGeom>
          <a:noFill/>
        </p:spPr>
        <p:txBody>
          <a:bodyPr wrap="none" rtlCol="0">
            <a:spAutoFit/>
          </a:bodyPr>
          <a:lstStyle/>
          <a:p>
            <a:r>
              <a:rPr lang="en-US" dirty="0"/>
              <a:t>Data from https://</a:t>
            </a:r>
            <a:r>
              <a:rPr lang="en-US" dirty="0" err="1"/>
              <a:t>refed.org</a:t>
            </a:r>
            <a:r>
              <a:rPr lang="en-US" dirty="0"/>
              <a:t>/</a:t>
            </a:r>
          </a:p>
        </p:txBody>
      </p:sp>
    </p:spTree>
    <p:extLst>
      <p:ext uri="{BB962C8B-B14F-4D97-AF65-F5344CB8AC3E}">
        <p14:creationId xmlns:p14="http://schemas.microsoft.com/office/powerpoint/2010/main" val="22356120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Computer script on a screen">
            <a:extLst>
              <a:ext uri="{FF2B5EF4-FFF2-40B4-BE49-F238E27FC236}">
                <a16:creationId xmlns:a16="http://schemas.microsoft.com/office/drawing/2014/main" id="{70BAC858-649A-A574-195E-89A452BA3A48}"/>
              </a:ext>
            </a:extLst>
          </p:cNvPr>
          <p:cNvPicPr>
            <a:picLocks noChangeAspect="1"/>
          </p:cNvPicPr>
          <p:nvPr/>
        </p:nvPicPr>
        <p:blipFill rotWithShape="1">
          <a:blip r:embed="rId2"/>
          <a:srcRect r="21409" b="-1"/>
          <a:stretch/>
        </p:blipFill>
        <p:spPr>
          <a:xfrm>
            <a:off x="4117521" y="10"/>
            <a:ext cx="8074479" cy="6857990"/>
          </a:xfrm>
          <a:prstGeom prst="rect">
            <a:avLst/>
          </a:prstGeom>
        </p:spPr>
      </p:pic>
      <p:sp>
        <p:nvSpPr>
          <p:cNvPr id="9" name="Freeform: Shape 8">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AF6D193-354E-660F-E997-8DB563AE10D3}"/>
              </a:ext>
            </a:extLst>
          </p:cNvPr>
          <p:cNvSpPr>
            <a:spLocks noGrp="1"/>
          </p:cNvSpPr>
          <p:nvPr>
            <p:ph type="title"/>
          </p:nvPr>
        </p:nvSpPr>
        <p:spPr>
          <a:xfrm>
            <a:off x="804672" y="365125"/>
            <a:ext cx="5266155" cy="1325563"/>
          </a:xfrm>
        </p:spPr>
        <p:txBody>
          <a:bodyPr>
            <a:normAutofit/>
          </a:bodyPr>
          <a:lstStyle/>
          <a:p>
            <a:r>
              <a:rPr lang="en-US" dirty="0"/>
              <a:t>Methodology</a:t>
            </a:r>
          </a:p>
        </p:txBody>
      </p:sp>
      <p:sp>
        <p:nvSpPr>
          <p:cNvPr id="3" name="Content Placeholder 2">
            <a:extLst>
              <a:ext uri="{FF2B5EF4-FFF2-40B4-BE49-F238E27FC236}">
                <a16:creationId xmlns:a16="http://schemas.microsoft.com/office/drawing/2014/main" id="{0516CCF8-CF0B-E844-CAF0-AFABA7324694}"/>
              </a:ext>
            </a:extLst>
          </p:cNvPr>
          <p:cNvSpPr>
            <a:spLocks noGrp="1"/>
          </p:cNvSpPr>
          <p:nvPr>
            <p:ph idx="1"/>
          </p:nvPr>
        </p:nvSpPr>
        <p:spPr>
          <a:xfrm>
            <a:off x="804672" y="2022601"/>
            <a:ext cx="3941499" cy="4154361"/>
          </a:xfrm>
        </p:spPr>
        <p:txBody>
          <a:bodyPr>
            <a:normAutofit/>
          </a:bodyPr>
          <a:lstStyle/>
          <a:p>
            <a:r>
              <a:rPr lang="en-US" sz="1700" dirty="0"/>
              <a:t>Dataset:</a:t>
            </a:r>
            <a:endParaRPr lang="en-US" sz="1700" b="0" dirty="0">
              <a:effectLst/>
            </a:endParaRPr>
          </a:p>
          <a:p>
            <a:r>
              <a:rPr lang="en-US" sz="1700" dirty="0"/>
              <a:t>Data Source: Store Demand Forecasting from Kaggle</a:t>
            </a:r>
            <a:endParaRPr lang="en-US" sz="1700" b="0" dirty="0">
              <a:effectLst/>
            </a:endParaRPr>
          </a:p>
          <a:p>
            <a:r>
              <a:rPr lang="en-US" sz="1700" dirty="0"/>
              <a:t>Data Size: 931,000 entries</a:t>
            </a:r>
            <a:endParaRPr lang="en-US" sz="1700" b="0" dirty="0">
              <a:effectLst/>
            </a:endParaRPr>
          </a:p>
          <a:p>
            <a:r>
              <a:rPr lang="en-US" sz="1700" dirty="0"/>
              <a:t>Data Spread: 1st January 2013 to 31st December 2017</a:t>
            </a:r>
            <a:endParaRPr lang="en-US" sz="1700" b="0" dirty="0">
              <a:effectLst/>
            </a:endParaRPr>
          </a:p>
          <a:p>
            <a:pPr marL="0" indent="0">
              <a:buNone/>
            </a:pPr>
            <a:br>
              <a:rPr lang="en-US" sz="1700" b="0" dirty="0">
                <a:effectLst/>
              </a:rPr>
            </a:br>
            <a:r>
              <a:rPr lang="en-US" sz="1700" dirty="0"/>
              <a:t>Methods:</a:t>
            </a:r>
            <a:endParaRPr lang="en-US" sz="1700" b="0" dirty="0">
              <a:effectLst/>
            </a:endParaRPr>
          </a:p>
          <a:p>
            <a:r>
              <a:rPr lang="en-US" sz="1700" dirty="0"/>
              <a:t>Visualization of test data; analyze possible trends</a:t>
            </a:r>
            <a:endParaRPr lang="en-US" sz="1700" b="0" dirty="0">
              <a:effectLst/>
            </a:endParaRPr>
          </a:p>
          <a:p>
            <a:r>
              <a:rPr lang="en-US" sz="1700" dirty="0"/>
              <a:t>Train test data to </a:t>
            </a:r>
            <a:r>
              <a:rPr lang="en-US" sz="1700" dirty="0" err="1"/>
              <a:t>Xgboost</a:t>
            </a:r>
            <a:r>
              <a:rPr lang="en-US" sz="1700" dirty="0"/>
              <a:t> model</a:t>
            </a:r>
            <a:endParaRPr lang="en-US" sz="1700" b="0" dirty="0">
              <a:effectLst/>
            </a:endParaRPr>
          </a:p>
          <a:p>
            <a:pPr marL="0" indent="0">
              <a:buNone/>
            </a:pPr>
            <a:br>
              <a:rPr lang="en-US" sz="1700" dirty="0"/>
            </a:br>
            <a:endParaRPr lang="en-US" sz="1700" dirty="0"/>
          </a:p>
        </p:txBody>
      </p:sp>
    </p:spTree>
    <p:extLst>
      <p:ext uri="{BB962C8B-B14F-4D97-AF65-F5344CB8AC3E}">
        <p14:creationId xmlns:p14="http://schemas.microsoft.com/office/powerpoint/2010/main" val="870290996"/>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6" name="Rectangle 82">
            <a:extLst>
              <a:ext uri="{FF2B5EF4-FFF2-40B4-BE49-F238E27FC236}">
                <a16:creationId xmlns:a16="http://schemas.microsoft.com/office/drawing/2014/main" id="{C38CD1F2-2CDE-4B42-BB23-EC7686F925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84">
            <a:extLst>
              <a:ext uri="{FF2B5EF4-FFF2-40B4-BE49-F238E27FC236}">
                <a16:creationId xmlns:a16="http://schemas.microsoft.com/office/drawing/2014/main" id="{E9827173-10F7-4BE6-8CC8-39A46D781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8" name="Group 86">
            <a:extLst>
              <a:ext uri="{FF2B5EF4-FFF2-40B4-BE49-F238E27FC236}">
                <a16:creationId xmlns:a16="http://schemas.microsoft.com/office/drawing/2014/main" id="{60FB2829-9E66-4DBD-BC15-FC5D73246DD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119" name="Oval 87">
              <a:extLst>
                <a:ext uri="{FF2B5EF4-FFF2-40B4-BE49-F238E27FC236}">
                  <a16:creationId xmlns:a16="http://schemas.microsoft.com/office/drawing/2014/main" id="{E9EE2A32-8611-4375-B6B1-468FAD6825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88">
              <a:extLst>
                <a:ext uri="{FF2B5EF4-FFF2-40B4-BE49-F238E27FC236}">
                  <a16:creationId xmlns:a16="http://schemas.microsoft.com/office/drawing/2014/main" id="{C77E1DA0-3927-4F35-B8A3-D5D5563757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89">
              <a:extLst>
                <a:ext uri="{FF2B5EF4-FFF2-40B4-BE49-F238E27FC236}">
                  <a16:creationId xmlns:a16="http://schemas.microsoft.com/office/drawing/2014/main" id="{F7BAA08B-588E-406F-899B-A6A7FCFBE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90">
              <a:extLst>
                <a:ext uri="{FF2B5EF4-FFF2-40B4-BE49-F238E27FC236}">
                  <a16:creationId xmlns:a16="http://schemas.microsoft.com/office/drawing/2014/main" id="{A8AA7C41-B331-402E-9453-95B3B82735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Oval 91">
              <a:extLst>
                <a:ext uri="{FF2B5EF4-FFF2-40B4-BE49-F238E27FC236}">
                  <a16:creationId xmlns:a16="http://schemas.microsoft.com/office/drawing/2014/main" id="{A7060B3E-946D-4885-9B86-1D445209EB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92">
              <a:extLst>
                <a:ext uri="{FF2B5EF4-FFF2-40B4-BE49-F238E27FC236}">
                  <a16:creationId xmlns:a16="http://schemas.microsoft.com/office/drawing/2014/main" id="{E3046747-F284-4990-9ECA-3DF2C6E08B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5" name="Rectangle 94">
            <a:extLst>
              <a:ext uri="{FF2B5EF4-FFF2-40B4-BE49-F238E27FC236}">
                <a16:creationId xmlns:a16="http://schemas.microsoft.com/office/drawing/2014/main" id="{21301226-F3C6-4744-94AE-2460B381D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A0BBFE-355A-BE35-54A3-9A255865AF5B}"/>
              </a:ext>
            </a:extLst>
          </p:cNvPr>
          <p:cNvSpPr>
            <a:spLocks noGrp="1"/>
          </p:cNvSpPr>
          <p:nvPr>
            <p:ph type="title"/>
          </p:nvPr>
        </p:nvSpPr>
        <p:spPr>
          <a:xfrm>
            <a:off x="629640" y="630935"/>
            <a:ext cx="5107366" cy="2096769"/>
          </a:xfrm>
          <a:noFill/>
        </p:spPr>
        <p:txBody>
          <a:bodyPr vert="horz" lIns="91440" tIns="45720" rIns="91440" bIns="45720" rtlCol="0" anchor="t">
            <a:normAutofit/>
          </a:bodyPr>
          <a:lstStyle/>
          <a:p>
            <a:r>
              <a:rPr lang="en-US" sz="4800" kern="1200" dirty="0">
                <a:solidFill>
                  <a:schemeClr val="bg1"/>
                </a:solidFill>
                <a:latin typeface="+mj-lt"/>
                <a:ea typeface="+mj-ea"/>
                <a:cs typeface="+mj-cs"/>
              </a:rPr>
              <a:t>Result for the model</a:t>
            </a:r>
          </a:p>
        </p:txBody>
      </p:sp>
      <p:sp>
        <p:nvSpPr>
          <p:cNvPr id="126" name="Rectangle 96">
            <a:extLst>
              <a:ext uri="{FF2B5EF4-FFF2-40B4-BE49-F238E27FC236}">
                <a16:creationId xmlns:a16="http://schemas.microsoft.com/office/drawing/2014/main" id="{4EC57637-D435-4155-993A-0E3A8BBBA5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9" name="Group 98">
            <a:extLst>
              <a:ext uri="{FF2B5EF4-FFF2-40B4-BE49-F238E27FC236}">
                <a16:creationId xmlns:a16="http://schemas.microsoft.com/office/drawing/2014/main" id="{0B81AE96-B9C7-4679-BC62-F2C79F2E8F3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100" name="Straight Connector 99">
              <a:extLst>
                <a:ext uri="{FF2B5EF4-FFF2-40B4-BE49-F238E27FC236}">
                  <a16:creationId xmlns:a16="http://schemas.microsoft.com/office/drawing/2014/main" id="{BD4225F6-B312-47D5-8299-988BD17E0E6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D3C04A86-BCAE-473C-B18D-88FD5627C4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22CCD134-9351-4847-8741-FF5EAB4705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27" name="Straight Connector 102">
              <a:extLst>
                <a:ext uri="{FF2B5EF4-FFF2-40B4-BE49-F238E27FC236}">
                  <a16:creationId xmlns:a16="http://schemas.microsoft.com/office/drawing/2014/main" id="{41470C83-08EE-4959-BA0A-F8846F524E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 name="Content Placeholder 2">
            <a:extLst>
              <a:ext uri="{FF2B5EF4-FFF2-40B4-BE49-F238E27FC236}">
                <a16:creationId xmlns:a16="http://schemas.microsoft.com/office/drawing/2014/main" id="{0E61AADA-52DC-8DF0-F3CA-E11362643FE0}"/>
              </a:ext>
            </a:extLst>
          </p:cNvPr>
          <p:cNvSpPr>
            <a:spLocks noGrp="1"/>
          </p:cNvSpPr>
          <p:nvPr>
            <p:ph idx="1"/>
          </p:nvPr>
        </p:nvSpPr>
        <p:spPr>
          <a:xfrm>
            <a:off x="6143158" y="630935"/>
            <a:ext cx="5266365" cy="2096771"/>
          </a:xfrm>
          <a:noFill/>
        </p:spPr>
        <p:txBody>
          <a:bodyPr vert="horz" lIns="91440" tIns="45720" rIns="91440" bIns="45720" rtlCol="0" anchor="t">
            <a:normAutofit/>
          </a:bodyPr>
          <a:lstStyle/>
          <a:p>
            <a:pPr marL="0" indent="0">
              <a:buNone/>
            </a:pPr>
            <a:r>
              <a:rPr lang="en-US" sz="2400" dirty="0" err="1">
                <a:solidFill>
                  <a:schemeClr val="bg1"/>
                </a:solidFill>
              </a:rPr>
              <a:t>XGboost</a:t>
            </a:r>
            <a:r>
              <a:rPr lang="en-US" sz="2400" dirty="0">
                <a:solidFill>
                  <a:schemeClr val="bg1"/>
                </a:solidFill>
              </a:rPr>
              <a:t> RMSE: 8.35</a:t>
            </a:r>
            <a:endParaRPr lang="en-US" sz="2400" kern="1200" dirty="0">
              <a:solidFill>
                <a:schemeClr val="bg1"/>
              </a:solidFill>
              <a:latin typeface="+mn-lt"/>
              <a:ea typeface="+mn-ea"/>
              <a:cs typeface="+mn-cs"/>
            </a:endParaRPr>
          </a:p>
        </p:txBody>
      </p:sp>
      <p:grpSp>
        <p:nvGrpSpPr>
          <p:cNvPr id="128" name="Group 104">
            <a:extLst>
              <a:ext uri="{FF2B5EF4-FFF2-40B4-BE49-F238E27FC236}">
                <a16:creationId xmlns:a16="http://schemas.microsoft.com/office/drawing/2014/main" id="{DBFD3A89-3666-47FE-913F-6C75228F5D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106" name="Straight Connector 105">
              <a:extLst>
                <a:ext uri="{FF2B5EF4-FFF2-40B4-BE49-F238E27FC236}">
                  <a16:creationId xmlns:a16="http://schemas.microsoft.com/office/drawing/2014/main" id="{AD6B60E5-039C-4E82-9B5C-984D6C46E14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F3D05E89-A5D2-4DC0-B6B1-298EF0EF0A4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4337967A-8AB7-47D5-A75E-6341730E995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CA068AD4-624D-4314-8C86-A3C0C3378C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pic>
        <p:nvPicPr>
          <p:cNvPr id="5" name="Picture 4" descr="Diagram&#10;&#10;Description automatically generated">
            <a:extLst>
              <a:ext uri="{FF2B5EF4-FFF2-40B4-BE49-F238E27FC236}">
                <a16:creationId xmlns:a16="http://schemas.microsoft.com/office/drawing/2014/main" id="{75B5E1DF-D564-2F5E-DE7A-9A98D4C9D186}"/>
              </a:ext>
            </a:extLst>
          </p:cNvPr>
          <p:cNvPicPr>
            <a:picLocks noChangeAspect="1"/>
          </p:cNvPicPr>
          <p:nvPr/>
        </p:nvPicPr>
        <p:blipFill>
          <a:blip r:embed="rId3"/>
          <a:stretch>
            <a:fillRect/>
          </a:stretch>
        </p:blipFill>
        <p:spPr>
          <a:xfrm>
            <a:off x="2686656" y="2885910"/>
            <a:ext cx="6732470" cy="3265248"/>
          </a:xfrm>
          <a:prstGeom prst="rect">
            <a:avLst/>
          </a:prstGeom>
        </p:spPr>
      </p:pic>
      <p:grpSp>
        <p:nvGrpSpPr>
          <p:cNvPr id="111" name="Group 110">
            <a:extLst>
              <a:ext uri="{FF2B5EF4-FFF2-40B4-BE49-F238E27FC236}">
                <a16:creationId xmlns:a16="http://schemas.microsoft.com/office/drawing/2014/main" id="{ACA2F7C3-1A69-44EE-A8B6-A4552E2C84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475716" y="3029889"/>
            <a:ext cx="304800" cy="429768"/>
            <a:chOff x="215328" y="-46937"/>
            <a:chExt cx="304800" cy="2773841"/>
          </a:xfrm>
        </p:grpSpPr>
        <p:cxnSp>
          <p:nvCxnSpPr>
            <p:cNvPr id="112" name="Straight Connector 111">
              <a:extLst>
                <a:ext uri="{FF2B5EF4-FFF2-40B4-BE49-F238E27FC236}">
                  <a16:creationId xmlns:a16="http://schemas.microsoft.com/office/drawing/2014/main" id="{6E44AF4D-8873-43B3-8E29-803B7720EA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CAE89E8A-BD14-4974-818A-D8382DCD4D4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321B80B9-448B-4363-9DD7-C074AB2AD7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57DA34E7-83FB-4CAA-94F3-CEF0869076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6" name="TextBox 5">
            <a:extLst>
              <a:ext uri="{FF2B5EF4-FFF2-40B4-BE49-F238E27FC236}">
                <a16:creationId xmlns:a16="http://schemas.microsoft.com/office/drawing/2014/main" id="{B891D073-FA53-268D-9E52-F306F42A4A22}"/>
              </a:ext>
            </a:extLst>
          </p:cNvPr>
          <p:cNvSpPr txBox="1"/>
          <p:nvPr/>
        </p:nvSpPr>
        <p:spPr>
          <a:xfrm>
            <a:off x="6165621" y="1204661"/>
            <a:ext cx="4364833" cy="1938992"/>
          </a:xfrm>
          <a:prstGeom prst="rect">
            <a:avLst/>
          </a:prstGeom>
          <a:noFill/>
        </p:spPr>
        <p:txBody>
          <a:bodyPr wrap="square" rtlCol="0">
            <a:spAutoFit/>
          </a:bodyPr>
          <a:lstStyle/>
          <a:p>
            <a:r>
              <a:rPr lang="en-US" sz="2400" dirty="0">
                <a:solidFill>
                  <a:schemeClr val="bg1"/>
                </a:solidFill>
              </a:rPr>
              <a:t>Weekly avg and monthly avg are most important when it comes to predicting sales values.</a:t>
            </a:r>
          </a:p>
          <a:p>
            <a:br>
              <a:rPr lang="en-US" sz="2400" dirty="0">
                <a:solidFill>
                  <a:schemeClr val="bg1"/>
                </a:solidFill>
              </a:rPr>
            </a:br>
            <a:endParaRPr lang="en-US" sz="2400" dirty="0">
              <a:solidFill>
                <a:schemeClr val="bg1"/>
              </a:solidFill>
            </a:endParaRPr>
          </a:p>
        </p:txBody>
      </p:sp>
    </p:spTree>
    <p:extLst>
      <p:ext uri="{BB962C8B-B14F-4D97-AF65-F5344CB8AC3E}">
        <p14:creationId xmlns:p14="http://schemas.microsoft.com/office/powerpoint/2010/main" val="29918998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6" name="Rectangle 125">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2" name="Picture 121">
            <a:extLst>
              <a:ext uri="{FF2B5EF4-FFF2-40B4-BE49-F238E27FC236}">
                <a16:creationId xmlns:a16="http://schemas.microsoft.com/office/drawing/2014/main" id="{42334F9B-013C-DE3E-2F26-3055D2E97765}"/>
              </a:ext>
            </a:extLst>
          </p:cNvPr>
          <p:cNvPicPr>
            <a:picLocks noChangeAspect="1"/>
          </p:cNvPicPr>
          <p:nvPr/>
        </p:nvPicPr>
        <p:blipFill rotWithShape="1">
          <a:blip r:embed="rId3">
            <a:alphaModFix amt="35000"/>
          </a:blip>
          <a:srcRect t="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5DB8CC7C-B4EA-B112-F560-2A513D94798A}"/>
              </a:ext>
            </a:extLst>
          </p:cNvPr>
          <p:cNvSpPr>
            <a:spLocks noGrp="1"/>
          </p:cNvSpPr>
          <p:nvPr>
            <p:ph type="title"/>
          </p:nvPr>
        </p:nvSpPr>
        <p:spPr>
          <a:xfrm>
            <a:off x="838200" y="365125"/>
            <a:ext cx="10515600" cy="1325563"/>
          </a:xfrm>
        </p:spPr>
        <p:txBody>
          <a:bodyPr vert="horz" lIns="91440" tIns="45720" rIns="91440" bIns="45720" rtlCol="0">
            <a:normAutofit/>
          </a:bodyPr>
          <a:lstStyle/>
          <a:p>
            <a:r>
              <a:rPr lang="en-US" kern="1200">
                <a:solidFill>
                  <a:srgbClr val="FFFFFF"/>
                </a:solidFill>
                <a:latin typeface="+mj-lt"/>
                <a:ea typeface="+mj-ea"/>
                <a:cs typeface="+mj-cs"/>
              </a:rPr>
              <a:t>Social Impact and Feasibility</a:t>
            </a:r>
          </a:p>
        </p:txBody>
      </p:sp>
      <p:graphicFrame>
        <p:nvGraphicFramePr>
          <p:cNvPr id="121" name="Content Placeholder 2">
            <a:extLst>
              <a:ext uri="{FF2B5EF4-FFF2-40B4-BE49-F238E27FC236}">
                <a16:creationId xmlns:a16="http://schemas.microsoft.com/office/drawing/2014/main" id="{E2AC72E6-114C-E7C8-6F9D-62049074C45A}"/>
              </a:ext>
            </a:extLst>
          </p:cNvPr>
          <p:cNvGraphicFramePr>
            <a:graphicFrameLocks noGrp="1"/>
          </p:cNvGraphicFramePr>
          <p:nvPr>
            <p:ph idx="1"/>
            <p:extLst>
              <p:ext uri="{D42A27DB-BD31-4B8C-83A1-F6EECF244321}">
                <p14:modId xmlns:p14="http://schemas.microsoft.com/office/powerpoint/2010/main" val="64864954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840539488"/>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hopping board with spices on top">
            <a:extLst>
              <a:ext uri="{FF2B5EF4-FFF2-40B4-BE49-F238E27FC236}">
                <a16:creationId xmlns:a16="http://schemas.microsoft.com/office/drawing/2014/main" id="{B8847B81-DC7A-73BC-7C30-2546E07CAD87}"/>
              </a:ext>
            </a:extLst>
          </p:cNvPr>
          <p:cNvPicPr>
            <a:picLocks noChangeAspect="1"/>
          </p:cNvPicPr>
          <p:nvPr/>
        </p:nvPicPr>
        <p:blipFill rotWithShape="1">
          <a:blip r:embed="rId3">
            <a:alphaModFix amt="35000"/>
          </a:blip>
          <a:srcRect t="21329"/>
          <a:stretch/>
        </p:blipFill>
        <p:spPr>
          <a:xfrm>
            <a:off x="20" y="1"/>
            <a:ext cx="12191980" cy="6857999"/>
          </a:xfrm>
          <a:prstGeom prst="rect">
            <a:avLst/>
          </a:prstGeom>
        </p:spPr>
      </p:pic>
      <p:sp>
        <p:nvSpPr>
          <p:cNvPr id="2" name="Title 1">
            <a:extLst>
              <a:ext uri="{FF2B5EF4-FFF2-40B4-BE49-F238E27FC236}">
                <a16:creationId xmlns:a16="http://schemas.microsoft.com/office/drawing/2014/main" id="{6B52BAE0-CC49-1870-FCCC-D5A467F97CED}"/>
              </a:ext>
            </a:extLst>
          </p:cNvPr>
          <p:cNvSpPr>
            <a:spLocks noGrp="1"/>
          </p:cNvSpPr>
          <p:nvPr>
            <p:ph type="title"/>
          </p:nvPr>
        </p:nvSpPr>
        <p:spPr>
          <a:xfrm>
            <a:off x="838201" y="1065862"/>
            <a:ext cx="3313164" cy="4726276"/>
          </a:xfrm>
        </p:spPr>
        <p:txBody>
          <a:bodyPr>
            <a:normAutofit/>
          </a:bodyPr>
          <a:lstStyle/>
          <a:p>
            <a:pPr algn="r"/>
            <a:r>
              <a:rPr lang="en-US" sz="4000" dirty="0">
                <a:solidFill>
                  <a:srgbClr val="FFFFFF"/>
                </a:solidFill>
              </a:rPr>
              <a:t>Future Plans</a:t>
            </a:r>
          </a:p>
        </p:txBody>
      </p:sp>
      <p:cxnSp>
        <p:nvCxnSpPr>
          <p:cNvPr id="11" name="Straight Connector 10">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D13BCE5-96C1-AE69-175E-D0F5388D12A6}"/>
              </a:ext>
            </a:extLst>
          </p:cNvPr>
          <p:cNvSpPr>
            <a:spLocks noGrp="1"/>
          </p:cNvSpPr>
          <p:nvPr>
            <p:ph idx="1"/>
          </p:nvPr>
        </p:nvSpPr>
        <p:spPr>
          <a:xfrm>
            <a:off x="5155379" y="1065862"/>
            <a:ext cx="6417026" cy="4726276"/>
          </a:xfrm>
        </p:spPr>
        <p:txBody>
          <a:bodyPr anchor="ctr">
            <a:normAutofit/>
          </a:bodyPr>
          <a:lstStyle/>
          <a:p>
            <a:pPr fontAlgn="base"/>
            <a:r>
              <a:rPr lang="en-US" sz="2000" dirty="0">
                <a:solidFill>
                  <a:srgbClr val="FFFFFF"/>
                </a:solidFill>
              </a:rPr>
              <a:t>Using real time streaming data for accurate predictions </a:t>
            </a:r>
          </a:p>
          <a:p>
            <a:pPr fontAlgn="base"/>
            <a:r>
              <a:rPr lang="en-US" sz="2000" dirty="0">
                <a:solidFill>
                  <a:srgbClr val="FFFFFF"/>
                </a:solidFill>
              </a:rPr>
              <a:t> Optimizing the model</a:t>
            </a:r>
          </a:p>
          <a:p>
            <a:pPr fontAlgn="base"/>
            <a:r>
              <a:rPr lang="en-US" sz="2000" dirty="0">
                <a:solidFill>
                  <a:srgbClr val="FFFFFF"/>
                </a:solidFill>
              </a:rPr>
              <a:t>Targeting the food wastage at household level</a:t>
            </a:r>
            <a:br>
              <a:rPr lang="en-US" sz="2000" b="0" dirty="0">
                <a:solidFill>
                  <a:srgbClr val="FFFFFF"/>
                </a:solidFill>
                <a:effectLst/>
              </a:rPr>
            </a:br>
            <a:br>
              <a:rPr lang="en-US" sz="2000" b="0" dirty="0">
                <a:solidFill>
                  <a:srgbClr val="FFFFFF"/>
                </a:solidFill>
                <a:effectLst/>
              </a:rPr>
            </a:br>
            <a:endParaRPr lang="en-US" sz="2000" dirty="0">
              <a:solidFill>
                <a:srgbClr val="FFFFFF"/>
              </a:solidFill>
            </a:endParaRPr>
          </a:p>
        </p:txBody>
      </p:sp>
    </p:spTree>
    <p:extLst>
      <p:ext uri="{BB962C8B-B14F-4D97-AF65-F5344CB8AC3E}">
        <p14:creationId xmlns:p14="http://schemas.microsoft.com/office/powerpoint/2010/main" val="2576642920"/>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E3EAF-4FF1-D948-02AB-0FAB0CAB9B3B}"/>
              </a:ext>
            </a:extLst>
          </p:cNvPr>
          <p:cNvSpPr>
            <a:spLocks noGrp="1"/>
          </p:cNvSpPr>
          <p:nvPr>
            <p:ph type="title"/>
          </p:nvPr>
        </p:nvSpPr>
        <p:spPr>
          <a:xfrm>
            <a:off x="7464614" y="1783959"/>
            <a:ext cx="4087306" cy="2889114"/>
          </a:xfrm>
        </p:spPr>
        <p:txBody>
          <a:bodyPr vert="horz" lIns="91440" tIns="45720" rIns="91440" bIns="45720" rtlCol="0" anchor="b">
            <a:normAutofit/>
          </a:bodyPr>
          <a:lstStyle/>
          <a:p>
            <a:r>
              <a:rPr lang="en-US" sz="5400"/>
              <a:t>Thank You</a:t>
            </a:r>
          </a:p>
        </p:txBody>
      </p:sp>
      <p:sp>
        <p:nvSpPr>
          <p:cNvPr id="9" name="Freeform: Shape 8">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Aerial view of a highway near the ocean">
            <a:extLst>
              <a:ext uri="{FF2B5EF4-FFF2-40B4-BE49-F238E27FC236}">
                <a16:creationId xmlns:a16="http://schemas.microsoft.com/office/drawing/2014/main" id="{6167876F-9077-58CD-5BAF-154BB4EE4943}"/>
              </a:ext>
            </a:extLst>
          </p:cNvPr>
          <p:cNvPicPr>
            <a:picLocks noChangeAspect="1"/>
          </p:cNvPicPr>
          <p:nvPr/>
        </p:nvPicPr>
        <p:blipFill rotWithShape="1">
          <a:blip r:embed="rId3"/>
          <a:srcRect l="15115" r="8020"/>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829744976"/>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267</TotalTime>
  <Words>490</Words>
  <Application>Microsoft Macintosh PowerPoint</Application>
  <PresentationFormat>Widescreen</PresentationFormat>
  <Paragraphs>60</Paragraphs>
  <Slides>9</Slides>
  <Notes>7</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Battling Food Waste in Retail-Stores </vt:lpstr>
      <vt:lpstr>Consumer behaviors are sometimes unexpected </vt:lpstr>
      <vt:lpstr>PowerPoint Presentation</vt:lpstr>
      <vt:lpstr>Enhance Demand Planning is the best solution!  </vt:lpstr>
      <vt:lpstr>Methodology</vt:lpstr>
      <vt:lpstr>Result for the model</vt:lpstr>
      <vt:lpstr>Social Impact and Feasibility</vt:lpstr>
      <vt:lpstr>Future Plans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Battling Food Waste in Retail-Stores </dc:title>
  <dc:creator>Jacky Mo</dc:creator>
  <cp:lastModifiedBy>Jacky Mo</cp:lastModifiedBy>
  <cp:revision>7</cp:revision>
  <dcterms:created xsi:type="dcterms:W3CDTF">2022-04-16T17:04:44Z</dcterms:created>
  <dcterms:modified xsi:type="dcterms:W3CDTF">2022-04-16T21:31:52Z</dcterms:modified>
</cp:coreProperties>
</file>

<file path=docProps/thumbnail.jpeg>
</file>